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279" r:id="rId2"/>
    <p:sldId id="335" r:id="rId3"/>
    <p:sldId id="412" r:id="rId4"/>
    <p:sldId id="874" r:id="rId5"/>
    <p:sldId id="801" r:id="rId6"/>
    <p:sldId id="803" r:id="rId7"/>
    <p:sldId id="875" r:id="rId8"/>
    <p:sldId id="879" r:id="rId9"/>
    <p:sldId id="882" r:id="rId10"/>
    <p:sldId id="881" r:id="rId11"/>
    <p:sldId id="885" r:id="rId12"/>
    <p:sldId id="886" r:id="rId13"/>
    <p:sldId id="887" r:id="rId14"/>
    <p:sldId id="889" r:id="rId15"/>
    <p:sldId id="895" r:id="rId16"/>
    <p:sldId id="896" r:id="rId17"/>
    <p:sldId id="900" r:id="rId18"/>
    <p:sldId id="909" r:id="rId19"/>
    <p:sldId id="910" r:id="rId20"/>
    <p:sldId id="911" r:id="rId21"/>
    <p:sldId id="912" r:id="rId22"/>
    <p:sldId id="898" r:id="rId23"/>
    <p:sldId id="913" r:id="rId24"/>
    <p:sldId id="914" r:id="rId25"/>
    <p:sldId id="917" r:id="rId26"/>
    <p:sldId id="919" r:id="rId27"/>
    <p:sldId id="922" r:id="rId28"/>
    <p:sldId id="923" r:id="rId29"/>
    <p:sldId id="926" r:id="rId30"/>
    <p:sldId id="930" r:id="rId31"/>
    <p:sldId id="931" r:id="rId32"/>
    <p:sldId id="924" r:id="rId33"/>
    <p:sldId id="932" r:id="rId34"/>
    <p:sldId id="933" r:id="rId35"/>
    <p:sldId id="936" r:id="rId36"/>
    <p:sldId id="934" r:id="rId37"/>
    <p:sldId id="935" r:id="rId38"/>
    <p:sldId id="937" r:id="rId39"/>
    <p:sldId id="938" r:id="rId40"/>
    <p:sldId id="939" r:id="rId41"/>
    <p:sldId id="940" r:id="rId42"/>
    <p:sldId id="941" r:id="rId43"/>
    <p:sldId id="942" r:id="rId44"/>
    <p:sldId id="943" r:id="rId45"/>
    <p:sldId id="948" r:id="rId46"/>
    <p:sldId id="944" r:id="rId47"/>
    <p:sldId id="945" r:id="rId48"/>
    <p:sldId id="946" r:id="rId49"/>
    <p:sldId id="947" r:id="rId50"/>
    <p:sldId id="949" r:id="rId51"/>
    <p:sldId id="950" r:id="rId52"/>
    <p:sldId id="951" r:id="rId53"/>
    <p:sldId id="952" r:id="rId54"/>
    <p:sldId id="953" r:id="rId55"/>
    <p:sldId id="954" r:id="rId56"/>
    <p:sldId id="955" r:id="rId57"/>
    <p:sldId id="928" r:id="rId58"/>
    <p:sldId id="929" r:id="rId59"/>
    <p:sldId id="956" r:id="rId60"/>
    <p:sldId id="957" r:id="rId61"/>
    <p:sldId id="958" r:id="rId62"/>
    <p:sldId id="959" r:id="rId63"/>
    <p:sldId id="960" r:id="rId64"/>
    <p:sldId id="961" r:id="rId65"/>
    <p:sldId id="962" r:id="rId66"/>
    <p:sldId id="963" r:id="rId67"/>
    <p:sldId id="964" r:id="rId68"/>
    <p:sldId id="966" r:id="rId69"/>
    <p:sldId id="967" r:id="rId70"/>
    <p:sldId id="862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D8FF"/>
    <a:srgbClr val="FEF57F"/>
    <a:srgbClr val="FFFFFF"/>
    <a:srgbClr val="E6E10E"/>
    <a:srgbClr val="FFD8D8"/>
    <a:srgbClr val="0000FF"/>
    <a:srgbClr val="62A0DB"/>
    <a:srgbClr val="FEF254"/>
    <a:srgbClr val="FFCC00"/>
    <a:srgbClr val="7E00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8206" autoAdjust="0"/>
  </p:normalViewPr>
  <p:slideViewPr>
    <p:cSldViewPr snapToGrid="0">
      <p:cViewPr varScale="1">
        <p:scale>
          <a:sx n="97" d="100"/>
          <a:sy n="97" d="100"/>
        </p:scale>
        <p:origin x="5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B4580-07F8-4EE6-81A1-51BACD88345C}" type="datetimeFigureOut">
              <a:rPr lang="zh-CN" altLang="en-US" smtClean="0"/>
              <a:t>2024/5/24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FDC2F-C0D0-49DA-99D9-B68EAB2CC6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16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4F8E74-9C04-43EC-B268-D3C0C73A25C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202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优化步长比较大的情况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FDC2F-C0D0-49DA-99D9-B68EAB2CC6D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0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FDC2F-C0D0-49DA-99D9-B68EAB2CC6D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236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Movement</a:t>
            </a:r>
            <a:r>
              <a:rPr lang="zh-CN" altLang="en-US" dirty="0"/>
              <a:t>就是</a:t>
            </a:r>
            <a:r>
              <a:rPr lang="en-US" altLang="zh-CN" dirty="0"/>
              <a:t>Gradient</a:t>
            </a:r>
            <a:r>
              <a:rPr lang="zh-CN" altLang="en-US" dirty="0"/>
              <a:t>的反向，乘以系数。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FDC2F-C0D0-49DA-99D9-B68EAB2CC6D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313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还要考虑</a:t>
            </a:r>
            <a:r>
              <a:rPr lang="en-US" altLang="zh-CN" dirty="0"/>
              <a:t>GPU I/O</a:t>
            </a:r>
            <a:r>
              <a:rPr lang="zh-CN" altLang="en-US" dirty="0"/>
              <a:t>的时间。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FDC2F-C0D0-49DA-99D9-B68EAB2CC6D3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599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主要要考虑</a:t>
            </a:r>
            <a:r>
              <a:rPr lang="en-US" altLang="zh-CN" dirty="0"/>
              <a:t>GPU</a:t>
            </a:r>
            <a:r>
              <a:rPr lang="zh-CN" altLang="en-US" dirty="0"/>
              <a:t>的</a:t>
            </a:r>
            <a:r>
              <a:rPr lang="en-US" altLang="zh-CN" dirty="0"/>
              <a:t>I/O</a:t>
            </a:r>
            <a:r>
              <a:rPr lang="zh-CN" altLang="en-US" dirty="0"/>
              <a:t>时间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一次更新指的是一个</a:t>
            </a:r>
            <a:r>
              <a:rPr lang="en-US" altLang="zh-CN" dirty="0"/>
              <a:t>batch</a:t>
            </a:r>
            <a:r>
              <a:rPr lang="zh-CN" altLang="en-US" dirty="0"/>
              <a:t>所花的时间。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FDC2F-C0D0-49DA-99D9-B68EAB2CC6D3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734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L1</a:t>
            </a:r>
            <a:r>
              <a:rPr lang="zh-CN" altLang="en-US" dirty="0"/>
              <a:t>和</a:t>
            </a:r>
            <a:r>
              <a:rPr lang="en-US" altLang="zh-CN" dirty="0"/>
              <a:t>L2</a:t>
            </a:r>
            <a:r>
              <a:rPr lang="zh-CN" altLang="en-US" dirty="0"/>
              <a:t>对应两个不同</a:t>
            </a:r>
            <a:r>
              <a:rPr lang="en-US" altLang="zh-CN" dirty="0"/>
              <a:t>batch</a:t>
            </a:r>
            <a:r>
              <a:rPr lang="zh-CN" altLang="en-US" dirty="0"/>
              <a:t>中</a:t>
            </a:r>
            <a:r>
              <a:rPr lang="en-US" altLang="zh-CN" dirty="0"/>
              <a:t>loss</a:t>
            </a:r>
            <a:r>
              <a:rPr lang="zh-CN" altLang="en-US" dirty="0"/>
              <a:t>下降的情况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L1</a:t>
            </a:r>
            <a:r>
              <a:rPr lang="zh-CN" altLang="en-US" dirty="0"/>
              <a:t>降不下去的，</a:t>
            </a:r>
            <a:r>
              <a:rPr lang="en-US" altLang="zh-CN" dirty="0"/>
              <a:t>L2</a:t>
            </a:r>
            <a:r>
              <a:rPr lang="zh-CN" altLang="en-US" dirty="0"/>
              <a:t>可能可以降下</a:t>
            </a:r>
            <a:r>
              <a:rPr lang="zh-CN" altLang="en-US"/>
              <a:t>去，刚好</a:t>
            </a:r>
            <a:r>
              <a:rPr lang="zh-CN" altLang="en-US" dirty="0"/>
              <a:t>可能碰到一个比较大的梯度，跳出去。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FDC2F-C0D0-49DA-99D9-B68EAB2CC6D3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348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4F8E74-9C04-43EC-B268-D3C0C73A25C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0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线性回归的目的：找到误差最小的拟合模型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FDC2F-C0D0-49DA-99D9-B68EAB2CC6D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878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FDC2F-C0D0-49DA-99D9-B68EAB2CC6D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29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4F8E74-9C04-43EC-B268-D3C0C73A25C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049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X^TX = A</a:t>
            </a:r>
            <a:r>
              <a:rPr lang="zh-CN" altLang="en-US" dirty="0"/>
              <a:t>；</a:t>
            </a:r>
            <a:r>
              <a:rPr lang="en-US" altLang="zh-CN" dirty="0"/>
              <a:t>X^TY = b</a:t>
            </a:r>
            <a:r>
              <a:rPr lang="zh-CN" altLang="en-US" dirty="0"/>
              <a:t>，预先定义的。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FDC2F-C0D0-49DA-99D9-B68EAB2CC6D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494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FDC2F-C0D0-49DA-99D9-B68EAB2CC6D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529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4F8E74-9C04-43EC-B268-D3C0C73A25C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708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学习率：</a:t>
            </a:r>
            <a:r>
              <a:rPr lang="en-US" altLang="zh-CN"/>
              <a:t>eta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FDC2F-C0D0-49DA-99D9-B68EAB2CC6D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565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黄色的</a:t>
            </a:r>
            <a:r>
              <a:rPr lang="en-US" altLang="zh-CN" dirty="0"/>
              <a:t>X</a:t>
            </a:r>
            <a:r>
              <a:rPr lang="zh-CN" altLang="en-US" dirty="0"/>
              <a:t>为目标值，黑色的原点为优化的起始点。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FDC2F-C0D0-49DA-99D9-B68EAB2CC6D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170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hyperlink" Target="http://pic.hust.edu.cn/single/index/_class/4/1428?c=&#21326;&#20013;&#22823;&#19968;&#26223;" TargetMode="External"/><Relationship Id="rId3" Type="http://schemas.openxmlformats.org/officeDocument/2006/relationships/hyperlink" Target="http://pic.hust.edu.cn/single/index/_class/0/803?c=&#21326;&#20013;&#22823;&#19968;&#26223;" TargetMode="External"/><Relationship Id="rId7" Type="http://schemas.openxmlformats.org/officeDocument/2006/relationships/hyperlink" Target="http://pic.hust.edu.cn/single/index/_class/3/1376?c=&#21326;&#20013;&#22823;&#19968;&#26223;" TargetMode="External"/><Relationship Id="rId12" Type="http://schemas.openxmlformats.org/officeDocument/2006/relationships/image" Target="../media/image7.jpeg"/><Relationship Id="rId2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jpeg"/><Relationship Id="rId11" Type="http://schemas.openxmlformats.org/officeDocument/2006/relationships/hyperlink" Target="http://pic.hust.edu.cn/single/index/_class/4/1421?c=&#21326;&#20013;&#22823;&#19968;&#26223;" TargetMode="External"/><Relationship Id="rId5" Type="http://schemas.openxmlformats.org/officeDocument/2006/relationships/hyperlink" Target="http://pic.hust.edu.cn/single/index/_class/2/1296?c=&#21326;&#20013;&#22823;&#19968;&#26223;" TargetMode="External"/><Relationship Id="rId15" Type="http://schemas.openxmlformats.org/officeDocument/2006/relationships/oleObject" Target="../embeddings/oleObject2.bin"/><Relationship Id="rId10" Type="http://schemas.openxmlformats.org/officeDocument/2006/relationships/image" Target="../media/image6.jpeg"/><Relationship Id="rId4" Type="http://schemas.openxmlformats.org/officeDocument/2006/relationships/image" Target="../media/image3.jpeg"/><Relationship Id="rId9" Type="http://schemas.openxmlformats.org/officeDocument/2006/relationships/hyperlink" Target="http://pic.hust.edu.cn/single/index/_class/3/1394?c=&#21326;&#20013;&#22823;&#19968;&#26223;" TargetMode="External"/><Relationship Id="rId14" Type="http://schemas.openxmlformats.org/officeDocument/2006/relationships/image" Target="../media/image8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72"/>
          <p:cNvGrpSpPr>
            <a:grpSpLocks/>
          </p:cNvGrpSpPr>
          <p:nvPr/>
        </p:nvGrpSpPr>
        <p:grpSpPr bwMode="auto">
          <a:xfrm>
            <a:off x="762001" y="2786063"/>
            <a:ext cx="11010900" cy="119062"/>
            <a:chOff x="288" y="1248"/>
            <a:chExt cx="5229" cy="96"/>
          </a:xfrm>
        </p:grpSpPr>
        <p:grpSp>
          <p:nvGrpSpPr>
            <p:cNvPr id="4" name="Group 368"/>
            <p:cNvGrpSpPr>
              <a:grpSpLocks/>
            </p:cNvGrpSpPr>
            <p:nvPr userDrawn="1"/>
          </p:nvGrpSpPr>
          <p:grpSpPr bwMode="auto">
            <a:xfrm>
              <a:off x="288" y="1248"/>
              <a:ext cx="5228" cy="96"/>
              <a:chOff x="192" y="498"/>
              <a:chExt cx="5376" cy="78"/>
            </a:xfrm>
          </p:grpSpPr>
          <p:sp>
            <p:nvSpPr>
              <p:cNvPr id="6" name="Rectangle 369"/>
              <p:cNvSpPr>
                <a:spLocks noChangeArrowheads="1"/>
              </p:cNvSpPr>
              <p:nvPr userDrawn="1"/>
            </p:nvSpPr>
            <p:spPr bwMode="gray">
              <a:xfrm>
                <a:off x="192" y="498"/>
                <a:ext cx="1488" cy="78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" name="Line 370"/>
              <p:cNvSpPr>
                <a:spLocks noChangeShapeType="1"/>
              </p:cNvSpPr>
              <p:nvPr userDrawn="1"/>
            </p:nvSpPr>
            <p:spPr bwMode="gray">
              <a:xfrm>
                <a:off x="192" y="576"/>
                <a:ext cx="5376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pic>
          <p:nvPicPr>
            <p:cNvPr id="5" name="Picture 371" descr="Untitled-4 copy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gray">
            <a:xfrm>
              <a:off x="346" y="1254"/>
              <a:ext cx="71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Picture 429" descr="http://pic.hust.edu.cn/pic/nav/803.jp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7177618" y="6143625"/>
            <a:ext cx="1680633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33" descr="http://pic.hust.edu.cn/pic/nav/1296.jpg">
            <a:hlinkClick r:id="rId5"/>
          </p:cNvPr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10511368" y="4598989"/>
            <a:ext cx="1680633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35" descr="http://pic.hust.edu.cn/pic/nav/1376.jpg">
            <a:hlinkClick r:id="rId7"/>
          </p:cNvPr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10511368" y="6100764"/>
            <a:ext cx="1680633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37" descr="http://pic.hust.edu.cn/pic/nav/1394.jpg">
            <a:hlinkClick r:id="rId9"/>
          </p:cNvPr>
          <p:cNvPicPr>
            <a:picLocks noChangeAspect="1" noChangeArrowheads="1"/>
          </p:cNvPicPr>
          <p:nvPr userDrawn="1"/>
        </p:nvPicPr>
        <p:blipFill>
          <a:blip r:embed="rId10"/>
          <a:srcRect/>
          <a:stretch>
            <a:fillRect/>
          </a:stretch>
        </p:blipFill>
        <p:spPr bwMode="auto">
          <a:xfrm>
            <a:off x="8858252" y="5386389"/>
            <a:ext cx="1680633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39" descr="http://pic.hust.edu.cn/pic/nav/1421.jpg">
            <a:hlinkClick r:id="rId11"/>
          </p:cNvPr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8858252" y="6127751"/>
            <a:ext cx="1680633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41" descr="http://pic.hust.edu.cn/pic/nav/1428.jpg">
            <a:hlinkClick r:id="rId13"/>
          </p:cNvPr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0511368" y="5357814"/>
            <a:ext cx="1680633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" name="Object 442"/>
          <p:cNvGraphicFramePr>
            <a:graphicFrameLocks noChangeAspect="1"/>
          </p:cNvGraphicFramePr>
          <p:nvPr/>
        </p:nvGraphicFramePr>
        <p:xfrm>
          <a:off x="95251" y="34925"/>
          <a:ext cx="2063749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位图图像" r:id="rId15" imgW="2247619" imgH="1685714" progId="PBrush">
                  <p:embed/>
                </p:oleObj>
              </mc:Choice>
              <mc:Fallback>
                <p:oleObj name="位图图像" r:id="rId15" imgW="2247619" imgH="1685714" progId="PBrush">
                  <p:embed/>
                  <p:pic>
                    <p:nvPicPr>
                      <p:cNvPr id="14" name="Object 4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1" y="34925"/>
                        <a:ext cx="2063749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857213" y="2285992"/>
            <a:ext cx="10668000" cy="533400"/>
          </a:xfrm>
        </p:spPr>
        <p:txBody>
          <a:bodyPr/>
          <a:lstStyle>
            <a:lvl1pPr algn="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743201" y="6596064"/>
            <a:ext cx="1191684" cy="244475"/>
          </a:xfrm>
        </p:spPr>
        <p:txBody>
          <a:bodyPr/>
          <a:lstStyle>
            <a:lvl1pPr algn="ctr"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16" name="Rectangle 37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064000" y="6596064"/>
            <a:ext cx="1117600" cy="2619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901B15-51C5-4543-8646-27AED7159C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7" name="Rectangle 374"/>
          <p:cNvSpPr>
            <a:spLocks noGrp="1" noChangeArrowheads="1"/>
          </p:cNvSpPr>
          <p:nvPr>
            <p:ph type="dt" sz="half" idx="12"/>
          </p:nvPr>
        </p:nvSpPr>
        <p:spPr>
          <a:xfrm>
            <a:off x="0" y="6596064"/>
            <a:ext cx="2540000" cy="2619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0824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64153-0567-4266-A1CF-C858566996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810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64600" y="152400"/>
            <a:ext cx="2819400" cy="6248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6400" y="152400"/>
            <a:ext cx="8255000" cy="6248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14B58-9775-4ADF-8599-FCF19B5673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4438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6457914"/>
            <a:ext cx="12192000" cy="400110"/>
          </a:xfrm>
          <a:prstGeom prst="rect">
            <a:avLst/>
          </a:prstGeom>
          <a:solidFill>
            <a:schemeClr val="tx2">
              <a:alpha val="32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自动化学院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074400" y="6429396"/>
            <a:ext cx="1117600" cy="357166"/>
          </a:xfrm>
          <a:ln/>
        </p:spPr>
        <p:txBody>
          <a:bodyPr/>
          <a:lstStyle>
            <a:lvl1pPr>
              <a:defRPr sz="2000" b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31E287EE-1289-4991-82CE-EFE584F53F4F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6744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31B8F-3516-42C3-83A0-0BE91B683E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4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55372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46800" y="1066800"/>
            <a:ext cx="55372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6EEC58-89F5-441E-A838-5B7BA2476F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6697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D9BBF3-2E5D-4C72-85D8-0F814F1E616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8397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16E4C9-78BD-4F77-9C38-0D0B943F93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7410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DB171D-A1F9-42E8-BD2B-16AA89E591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0398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011E7-3EAE-47CA-A409-CC810C5F1C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544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88B96-F116-4CAD-A388-A6B52ED373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791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Freeform 126"/>
          <p:cNvSpPr>
            <a:spLocks/>
          </p:cNvSpPr>
          <p:nvPr/>
        </p:nvSpPr>
        <p:spPr bwMode="gray">
          <a:xfrm>
            <a:off x="-16933" y="342900"/>
            <a:ext cx="8043333" cy="679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00" y="0"/>
              </a:cxn>
              <a:cxn ang="0">
                <a:pos x="3456" y="428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7620000" y="6483351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0566400" y="6477000"/>
            <a:ext cx="11176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063D80F8-DC27-48CA-A22D-C490E65723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978400" y="6477000"/>
            <a:ext cx="2540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2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06400" y="1066800"/>
            <a:ext cx="11277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grpSp>
        <p:nvGrpSpPr>
          <p:cNvPr id="1033" name="Group 191"/>
          <p:cNvGrpSpPr>
            <a:grpSpLocks/>
          </p:cNvGrpSpPr>
          <p:nvPr/>
        </p:nvGrpSpPr>
        <p:grpSpPr bwMode="auto">
          <a:xfrm>
            <a:off x="406400" y="800101"/>
            <a:ext cx="11169651" cy="131763"/>
            <a:chOff x="192" y="498"/>
            <a:chExt cx="5376" cy="78"/>
          </a:xfrm>
        </p:grpSpPr>
        <p:grpSp>
          <p:nvGrpSpPr>
            <p:cNvPr id="1035" name="Group 192"/>
            <p:cNvGrpSpPr>
              <a:grpSpLocks/>
            </p:cNvGrpSpPr>
            <p:nvPr userDrawn="1"/>
          </p:nvGrpSpPr>
          <p:grpSpPr bwMode="auto">
            <a:xfrm>
              <a:off x="192" y="498"/>
              <a:ext cx="5376" cy="78"/>
              <a:chOff x="192" y="498"/>
              <a:chExt cx="5376" cy="78"/>
            </a:xfrm>
          </p:grpSpPr>
          <p:sp>
            <p:nvSpPr>
              <p:cNvPr id="1217" name="Rectangle 193"/>
              <p:cNvSpPr>
                <a:spLocks noChangeArrowheads="1"/>
              </p:cNvSpPr>
              <p:nvPr userDrawn="1"/>
            </p:nvSpPr>
            <p:spPr bwMode="gray">
              <a:xfrm>
                <a:off x="192" y="498"/>
                <a:ext cx="1488" cy="78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218" name="Line 194"/>
              <p:cNvSpPr>
                <a:spLocks noChangeShapeType="1"/>
              </p:cNvSpPr>
              <p:nvPr userDrawn="1"/>
            </p:nvSpPr>
            <p:spPr bwMode="gray">
              <a:xfrm>
                <a:off x="192" y="576"/>
                <a:ext cx="5376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pic>
          <p:nvPicPr>
            <p:cNvPr id="1036" name="Picture 195" descr="Untitled-4 copy"/>
            <p:cNvPicPr>
              <a:picLocks noChangeAspect="1" noChangeArrowheads="1"/>
            </p:cNvPicPr>
            <p:nvPr userDrawn="1"/>
          </p:nvPicPr>
          <p:blipFill>
            <a:blip r:embed="rId13"/>
            <a:srcRect/>
            <a:stretch>
              <a:fillRect/>
            </a:stretch>
          </p:blipFill>
          <p:spPr bwMode="gray">
            <a:xfrm>
              <a:off x="300" y="504"/>
              <a:ext cx="7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3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406400" y="152401"/>
            <a:ext cx="82296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graphicFrame>
        <p:nvGraphicFramePr>
          <p:cNvPr id="1026" name="Object 267"/>
          <p:cNvGraphicFramePr>
            <a:graphicFrameLocks noChangeAspect="1"/>
          </p:cNvGraphicFramePr>
          <p:nvPr/>
        </p:nvGraphicFramePr>
        <p:xfrm>
          <a:off x="10621433" y="42864"/>
          <a:ext cx="1524000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位图图像" r:id="rId14" imgW="2247619" imgH="1685714" progId="PBrush">
                  <p:embed/>
                </p:oleObj>
              </mc:Choice>
              <mc:Fallback>
                <p:oleObj name="位图图像" r:id="rId14" imgW="2247619" imgH="1685714" progId="PBrush">
                  <p:embed/>
                  <p:pic>
                    <p:nvPicPr>
                      <p:cNvPr id="1026" name="Object 2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1433" y="42864"/>
                        <a:ext cx="1524000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FD56D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ED9C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9871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6.png"/><Relationship Id="rId7" Type="http://schemas.openxmlformats.org/officeDocument/2006/relationships/image" Target="../media/image83.png"/><Relationship Id="rId12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81.png"/><Relationship Id="rId10" Type="http://schemas.openxmlformats.org/officeDocument/2006/relationships/image" Target="../media/image32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6.png"/><Relationship Id="rId7" Type="http://schemas.openxmlformats.org/officeDocument/2006/relationships/image" Target="../media/image8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5.png"/><Relationship Id="rId5" Type="http://schemas.openxmlformats.org/officeDocument/2006/relationships/image" Target="../media/image81.png"/><Relationship Id="rId10" Type="http://schemas.openxmlformats.org/officeDocument/2006/relationships/image" Target="../media/image32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6.png"/><Relationship Id="rId7" Type="http://schemas.openxmlformats.org/officeDocument/2006/relationships/image" Target="../media/image8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81.png"/><Relationship Id="rId10" Type="http://schemas.openxmlformats.org/officeDocument/2006/relationships/image" Target="../media/image32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6.png"/><Relationship Id="rId7" Type="http://schemas.openxmlformats.org/officeDocument/2006/relationships/image" Target="../media/image8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0.png"/><Relationship Id="rId5" Type="http://schemas.openxmlformats.org/officeDocument/2006/relationships/image" Target="../media/image81.png"/><Relationship Id="rId10" Type="http://schemas.openxmlformats.org/officeDocument/2006/relationships/image" Target="../media/image32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6.png"/><Relationship Id="rId7" Type="http://schemas.openxmlformats.org/officeDocument/2006/relationships/image" Target="../media/image83.png"/><Relationship Id="rId12" Type="http://schemas.openxmlformats.org/officeDocument/2006/relationships/image" Target="../media/image3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0.png"/><Relationship Id="rId5" Type="http://schemas.openxmlformats.org/officeDocument/2006/relationships/image" Target="../media/image81.png"/><Relationship Id="rId10" Type="http://schemas.openxmlformats.org/officeDocument/2006/relationships/image" Target="../media/image32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3" Type="http://schemas.openxmlformats.org/officeDocument/2006/relationships/image" Target="../media/image48.png"/><Relationship Id="rId12" Type="http://schemas.openxmlformats.org/officeDocument/2006/relationships/image" Target="../media/image5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49.png"/><Relationship Id="rId1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9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67.png"/><Relationship Id="rId3" Type="http://schemas.openxmlformats.org/officeDocument/2006/relationships/image" Target="../media/image26.png"/><Relationship Id="rId7" Type="http://schemas.openxmlformats.org/officeDocument/2006/relationships/image" Target="../media/image83.png"/><Relationship Id="rId12" Type="http://schemas.openxmlformats.org/officeDocument/2006/relationships/image" Target="../media/image6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65.png"/><Relationship Id="rId5" Type="http://schemas.openxmlformats.org/officeDocument/2006/relationships/image" Target="../media/image81.png"/><Relationship Id="rId10" Type="http://schemas.openxmlformats.org/officeDocument/2006/relationships/image" Target="../media/image64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9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67.png"/><Relationship Id="rId3" Type="http://schemas.openxmlformats.org/officeDocument/2006/relationships/image" Target="../media/image26.png"/><Relationship Id="rId7" Type="http://schemas.openxmlformats.org/officeDocument/2006/relationships/image" Target="../media/image83.png"/><Relationship Id="rId12" Type="http://schemas.openxmlformats.org/officeDocument/2006/relationships/image" Target="../media/image6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65.png"/><Relationship Id="rId5" Type="http://schemas.openxmlformats.org/officeDocument/2006/relationships/image" Target="../media/image81.png"/><Relationship Id="rId15" Type="http://schemas.openxmlformats.org/officeDocument/2006/relationships/image" Target="../media/image43.png"/><Relationship Id="rId10" Type="http://schemas.openxmlformats.org/officeDocument/2006/relationships/image" Target="../media/image64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79.png"/><Relationship Id="rId7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79.png"/><Relationship Id="rId7" Type="http://schemas.openxmlformats.org/officeDocument/2006/relationships/image" Target="../media/image9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7.png"/><Relationship Id="rId5" Type="http://schemas.openxmlformats.org/officeDocument/2006/relationships/image" Target="../media/image86.png"/><Relationship Id="rId10" Type="http://schemas.openxmlformats.org/officeDocument/2006/relationships/image" Target="../media/image96.png"/><Relationship Id="rId4" Type="http://schemas.openxmlformats.org/officeDocument/2006/relationships/image" Target="../media/image82.png"/><Relationship Id="rId9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79.png"/><Relationship Id="rId7" Type="http://schemas.openxmlformats.org/officeDocument/2006/relationships/image" Target="../media/image9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2.png"/><Relationship Id="rId10" Type="http://schemas.openxmlformats.org/officeDocument/2006/relationships/image" Target="../media/image52.png"/><Relationship Id="rId4" Type="http://schemas.openxmlformats.org/officeDocument/2006/relationships/image" Target="../media/image79.png"/><Relationship Id="rId9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3.png"/><Relationship Id="rId7" Type="http://schemas.openxmlformats.org/officeDocument/2006/relationships/image" Target="../media/image63.png"/><Relationship Id="rId12" Type="http://schemas.openxmlformats.org/officeDocument/2006/relationships/image" Target="../media/image5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78.png"/><Relationship Id="rId7" Type="http://schemas.openxmlformats.org/officeDocument/2006/relationships/image" Target="../media/image79.wmf"/><Relationship Id="rId12" Type="http://schemas.openxmlformats.org/officeDocument/2006/relationships/image" Target="../media/image117.png"/><Relationship Id="rId17" Type="http://schemas.openxmlformats.org/officeDocument/2006/relationships/image" Target="../media/image124.png"/><Relationship Id="rId2" Type="http://schemas.openxmlformats.org/officeDocument/2006/relationships/image" Target="../media/image9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15.png"/><Relationship Id="rId5" Type="http://schemas.openxmlformats.org/officeDocument/2006/relationships/image" Target="../media/image118.png"/><Relationship Id="rId15" Type="http://schemas.openxmlformats.org/officeDocument/2006/relationships/image" Target="../media/image122.png"/><Relationship Id="rId10" Type="http://schemas.openxmlformats.org/officeDocument/2006/relationships/image" Target="../media/image114.png"/><Relationship Id="rId19" Type="http://schemas.openxmlformats.org/officeDocument/2006/relationships/image" Target="../media/image126.png"/><Relationship Id="rId9" Type="http://schemas.openxmlformats.org/officeDocument/2006/relationships/image" Target="../media/image113.png"/><Relationship Id="rId14" Type="http://schemas.openxmlformats.org/officeDocument/2006/relationships/image" Target="../media/image1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78.png"/><Relationship Id="rId21" Type="http://schemas.openxmlformats.org/officeDocument/2006/relationships/image" Target="../media/image128.png"/><Relationship Id="rId7" Type="http://schemas.openxmlformats.org/officeDocument/2006/relationships/image" Target="../media/image79.wmf"/><Relationship Id="rId12" Type="http://schemas.openxmlformats.org/officeDocument/2006/relationships/image" Target="../media/image117.png"/><Relationship Id="rId17" Type="http://schemas.openxmlformats.org/officeDocument/2006/relationships/image" Target="../media/image124.png"/><Relationship Id="rId2" Type="http://schemas.openxmlformats.org/officeDocument/2006/relationships/image" Target="../media/image9.png"/><Relationship Id="rId16" Type="http://schemas.openxmlformats.org/officeDocument/2006/relationships/image" Target="../media/image123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15.png"/><Relationship Id="rId5" Type="http://schemas.openxmlformats.org/officeDocument/2006/relationships/image" Target="../media/image118.png"/><Relationship Id="rId15" Type="http://schemas.openxmlformats.org/officeDocument/2006/relationships/image" Target="../media/image122.png"/><Relationship Id="rId10" Type="http://schemas.openxmlformats.org/officeDocument/2006/relationships/image" Target="../media/image114.png"/><Relationship Id="rId19" Type="http://schemas.openxmlformats.org/officeDocument/2006/relationships/image" Target="../media/image126.png"/><Relationship Id="rId9" Type="http://schemas.openxmlformats.org/officeDocument/2006/relationships/image" Target="../media/image113.png"/><Relationship Id="rId14" Type="http://schemas.openxmlformats.org/officeDocument/2006/relationships/image" Target="../media/image1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32.png"/><Relationship Id="rId3" Type="http://schemas.openxmlformats.org/officeDocument/2006/relationships/image" Target="../media/image26.png"/><Relationship Id="rId7" Type="http://schemas.openxmlformats.org/officeDocument/2006/relationships/image" Target="../media/image83.png"/><Relationship Id="rId12" Type="http://schemas.openxmlformats.org/officeDocument/2006/relationships/image" Target="../media/image1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30.png"/><Relationship Id="rId5" Type="http://schemas.openxmlformats.org/officeDocument/2006/relationships/image" Target="../media/image81.png"/><Relationship Id="rId10" Type="http://schemas.openxmlformats.org/officeDocument/2006/relationships/image" Target="../media/image129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27.png"/><Relationship Id="rId4" Type="http://schemas.openxmlformats.org/officeDocument/2006/relationships/image" Target="../media/image1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6.png"/><Relationship Id="rId7" Type="http://schemas.openxmlformats.org/officeDocument/2006/relationships/image" Target="../media/image83.png"/><Relationship Id="rId12" Type="http://schemas.openxmlformats.org/officeDocument/2006/relationships/image" Target="../media/image1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41.png"/><Relationship Id="rId5" Type="http://schemas.openxmlformats.org/officeDocument/2006/relationships/image" Target="../media/image81.png"/><Relationship Id="rId10" Type="http://schemas.openxmlformats.org/officeDocument/2006/relationships/image" Target="../media/image140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5.png"/><Relationship Id="rId3" Type="http://schemas.openxmlformats.org/officeDocument/2006/relationships/image" Target="../media/image143.png"/><Relationship Id="rId12" Type="http://schemas.openxmlformats.org/officeDocument/2006/relationships/image" Target="../media/image56.png"/><Relationship Id="rId2" Type="http://schemas.openxmlformats.org/officeDocument/2006/relationships/image" Target="../media/image9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15" Type="http://schemas.openxmlformats.org/officeDocument/2006/relationships/image" Target="../media/image147.png"/><Relationship Id="rId4" Type="http://schemas.openxmlformats.org/officeDocument/2006/relationships/image" Target="../media/image102.png"/><Relationship Id="rId14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9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09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49.png"/><Relationship Id="rId10" Type="http://schemas.openxmlformats.org/officeDocument/2006/relationships/image" Target="../media/image155.png"/><Relationship Id="rId4" Type="http://schemas.openxmlformats.org/officeDocument/2006/relationships/image" Target="../media/image9.png"/><Relationship Id="rId9" Type="http://schemas.openxmlformats.org/officeDocument/2006/relationships/image" Target="../media/image15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9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56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59.png"/><Relationship Id="rId5" Type="http://schemas.openxmlformats.org/officeDocument/2006/relationships/image" Target="../media/image108.png"/><Relationship Id="rId10" Type="http://schemas.openxmlformats.org/officeDocument/2006/relationships/image" Target="../media/image158.png"/><Relationship Id="rId4" Type="http://schemas.openxmlformats.org/officeDocument/2006/relationships/image" Target="../media/image107.png"/><Relationship Id="rId9" Type="http://schemas.openxmlformats.org/officeDocument/2006/relationships/image" Target="../media/image15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06.png"/><Relationship Id="rId7" Type="http://schemas.openxmlformats.org/officeDocument/2006/relationships/image" Target="../media/image16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61.png"/><Relationship Id="rId10" Type="http://schemas.openxmlformats.org/officeDocument/2006/relationships/image" Target="../media/image110.png"/><Relationship Id="rId4" Type="http://schemas.openxmlformats.org/officeDocument/2006/relationships/image" Target="../media/image160.png"/><Relationship Id="rId9" Type="http://schemas.openxmlformats.org/officeDocument/2006/relationships/image" Target="../media/image16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6.png"/><Relationship Id="rId7" Type="http://schemas.openxmlformats.org/officeDocument/2006/relationships/image" Target="../media/image17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69.png"/><Relationship Id="rId10" Type="http://schemas.openxmlformats.org/officeDocument/2006/relationships/image" Target="../media/image175.png"/><Relationship Id="rId4" Type="http://schemas.openxmlformats.org/officeDocument/2006/relationships/image" Target="../media/image168.png"/><Relationship Id="rId9" Type="http://schemas.openxmlformats.org/officeDocument/2006/relationships/image" Target="../media/image1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85.png"/><Relationship Id="rId5" Type="http://schemas.openxmlformats.org/officeDocument/2006/relationships/image" Target="../media/image111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6.png"/><Relationship Id="rId7" Type="http://schemas.openxmlformats.org/officeDocument/2006/relationships/image" Target="../media/image192.png"/><Relationship Id="rId12" Type="http://schemas.openxmlformats.org/officeDocument/2006/relationships/image" Target="../media/image19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94.png"/><Relationship Id="rId5" Type="http://schemas.openxmlformats.org/officeDocument/2006/relationships/image" Target="../media/image169.png"/><Relationship Id="rId10" Type="http://schemas.openxmlformats.org/officeDocument/2006/relationships/image" Target="../media/image175.png"/><Relationship Id="rId4" Type="http://schemas.openxmlformats.org/officeDocument/2006/relationships/image" Target="../media/image168.png"/><Relationship Id="rId9" Type="http://schemas.openxmlformats.org/officeDocument/2006/relationships/image" Target="../media/image19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8.png"/><Relationship Id="rId10" Type="http://schemas.openxmlformats.org/officeDocument/2006/relationships/image" Target="../media/image203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6.png"/><Relationship Id="rId7" Type="http://schemas.openxmlformats.org/officeDocument/2006/relationships/image" Target="../media/image83.png"/><Relationship Id="rId12" Type="http://schemas.openxmlformats.org/officeDocument/2006/relationships/image" Target="../media/image1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41.png"/><Relationship Id="rId5" Type="http://schemas.openxmlformats.org/officeDocument/2006/relationships/image" Target="../media/image81.png"/><Relationship Id="rId10" Type="http://schemas.openxmlformats.org/officeDocument/2006/relationships/image" Target="../media/image140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6.png"/><Relationship Id="rId7" Type="http://schemas.openxmlformats.org/officeDocument/2006/relationships/image" Target="../media/image83.png"/><Relationship Id="rId12" Type="http://schemas.openxmlformats.org/officeDocument/2006/relationships/image" Target="../media/image20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42.png"/><Relationship Id="rId5" Type="http://schemas.openxmlformats.org/officeDocument/2006/relationships/image" Target="../media/image81.png"/><Relationship Id="rId10" Type="http://schemas.openxmlformats.org/officeDocument/2006/relationships/image" Target="../media/image14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9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3" Type="http://schemas.openxmlformats.org/officeDocument/2006/relationships/image" Target="../media/image9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7.png"/><Relationship Id="rId18" Type="http://schemas.openxmlformats.org/officeDocument/2006/relationships/image" Target="../media/image242.png"/><Relationship Id="rId3" Type="http://schemas.openxmlformats.org/officeDocument/2006/relationships/image" Target="../media/image227.png"/><Relationship Id="rId21" Type="http://schemas.openxmlformats.org/officeDocument/2006/relationships/image" Target="../media/image245.pn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17" Type="http://schemas.openxmlformats.org/officeDocument/2006/relationships/image" Target="../media/image241.png"/><Relationship Id="rId2" Type="http://schemas.openxmlformats.org/officeDocument/2006/relationships/image" Target="../media/image9.png"/><Relationship Id="rId16" Type="http://schemas.openxmlformats.org/officeDocument/2006/relationships/image" Target="../media/image240.png"/><Relationship Id="rId20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5" Type="http://schemas.openxmlformats.org/officeDocument/2006/relationships/image" Target="../media/image229.png"/><Relationship Id="rId15" Type="http://schemas.openxmlformats.org/officeDocument/2006/relationships/image" Target="../media/image239.png"/><Relationship Id="rId10" Type="http://schemas.openxmlformats.org/officeDocument/2006/relationships/image" Target="../media/image234.png"/><Relationship Id="rId19" Type="http://schemas.openxmlformats.org/officeDocument/2006/relationships/image" Target="../media/image243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Relationship Id="rId14" Type="http://schemas.openxmlformats.org/officeDocument/2006/relationships/image" Target="../media/image2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6.png"/><Relationship Id="rId7" Type="http://schemas.openxmlformats.org/officeDocument/2006/relationships/image" Target="../media/image83.png"/><Relationship Id="rId12" Type="http://schemas.openxmlformats.org/officeDocument/2006/relationships/image" Target="../media/image20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42.png"/><Relationship Id="rId5" Type="http://schemas.openxmlformats.org/officeDocument/2006/relationships/image" Target="../media/image81.png"/><Relationship Id="rId10" Type="http://schemas.openxmlformats.org/officeDocument/2006/relationships/image" Target="../media/image14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250.png"/><Relationship Id="rId3" Type="http://schemas.openxmlformats.org/officeDocument/2006/relationships/image" Target="../media/image26.png"/><Relationship Id="rId7" Type="http://schemas.openxmlformats.org/officeDocument/2006/relationships/image" Target="../media/image83.png"/><Relationship Id="rId12" Type="http://schemas.openxmlformats.org/officeDocument/2006/relationships/image" Target="../media/image24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48.png"/><Relationship Id="rId5" Type="http://schemas.openxmlformats.org/officeDocument/2006/relationships/image" Target="../media/image81.png"/><Relationship Id="rId10" Type="http://schemas.openxmlformats.org/officeDocument/2006/relationships/image" Target="../media/image247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250.png"/><Relationship Id="rId3" Type="http://schemas.openxmlformats.org/officeDocument/2006/relationships/image" Target="../media/image26.png"/><Relationship Id="rId7" Type="http://schemas.openxmlformats.org/officeDocument/2006/relationships/image" Target="../media/image83.png"/><Relationship Id="rId12" Type="http://schemas.openxmlformats.org/officeDocument/2006/relationships/image" Target="../media/image24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51.png"/><Relationship Id="rId5" Type="http://schemas.openxmlformats.org/officeDocument/2006/relationships/image" Target="../media/image81.png"/><Relationship Id="rId10" Type="http://schemas.openxmlformats.org/officeDocument/2006/relationships/image" Target="../media/image247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0.png"/><Relationship Id="rId5" Type="http://schemas.openxmlformats.org/officeDocument/2006/relationships/image" Target="../media/image1360.png"/><Relationship Id="rId4" Type="http://schemas.openxmlformats.org/officeDocument/2006/relationships/image" Target="../media/image13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0.png"/><Relationship Id="rId5" Type="http://schemas.openxmlformats.org/officeDocument/2006/relationships/image" Target="../media/image1401.png"/><Relationship Id="rId4" Type="http://schemas.openxmlformats.org/officeDocument/2006/relationships/image" Target="../media/image13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150.png"/><Relationship Id="rId7" Type="http://schemas.openxmlformats.org/officeDocument/2006/relationships/image" Target="../media/image25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9" Type="http://schemas.openxmlformats.org/officeDocument/2006/relationships/image" Target="../media/image2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67.png"/><Relationship Id="rId12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5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8" Type="http://schemas.openxmlformats.org/officeDocument/2006/relationships/image" Target="../media/image269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17" Type="http://schemas.openxmlformats.org/officeDocument/2006/relationships/image" Target="../media/image268.png"/><Relationship Id="rId2" Type="http://schemas.openxmlformats.org/officeDocument/2006/relationships/image" Target="../media/image9.png"/><Relationship Id="rId16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15" Type="http://schemas.openxmlformats.org/officeDocument/2006/relationships/image" Target="../media/image266.png"/><Relationship Id="rId19" Type="http://schemas.openxmlformats.org/officeDocument/2006/relationships/image" Target="../media/image270.png"/><Relationship Id="rId4" Type="http://schemas.openxmlformats.org/officeDocument/2006/relationships/image" Target="../media/image261.png"/><Relationship Id="rId14" Type="http://schemas.openxmlformats.org/officeDocument/2006/relationships/image" Target="../media/image18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65.png"/><Relationship Id="rId4" Type="http://schemas.openxmlformats.org/officeDocument/2006/relationships/image" Target="../media/image1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1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250.png"/><Relationship Id="rId3" Type="http://schemas.openxmlformats.org/officeDocument/2006/relationships/image" Target="../media/image26.png"/><Relationship Id="rId7" Type="http://schemas.openxmlformats.org/officeDocument/2006/relationships/image" Target="../media/image83.png"/><Relationship Id="rId12" Type="http://schemas.openxmlformats.org/officeDocument/2006/relationships/image" Target="../media/image24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51.png"/><Relationship Id="rId5" Type="http://schemas.openxmlformats.org/officeDocument/2006/relationships/image" Target="../media/image81.png"/><Relationship Id="rId10" Type="http://schemas.openxmlformats.org/officeDocument/2006/relationships/image" Target="../media/image247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250.png"/><Relationship Id="rId3" Type="http://schemas.openxmlformats.org/officeDocument/2006/relationships/image" Target="../media/image26.png"/><Relationship Id="rId7" Type="http://schemas.openxmlformats.org/officeDocument/2006/relationships/image" Target="../media/image83.png"/><Relationship Id="rId12" Type="http://schemas.openxmlformats.org/officeDocument/2006/relationships/image" Target="../media/image24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51.png"/><Relationship Id="rId5" Type="http://schemas.openxmlformats.org/officeDocument/2006/relationships/image" Target="../media/image81.png"/><Relationship Id="rId10" Type="http://schemas.openxmlformats.org/officeDocument/2006/relationships/image" Target="../media/image280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250.png"/><Relationship Id="rId3" Type="http://schemas.openxmlformats.org/officeDocument/2006/relationships/image" Target="../media/image26.png"/><Relationship Id="rId7" Type="http://schemas.openxmlformats.org/officeDocument/2006/relationships/image" Target="../media/image83.png"/><Relationship Id="rId12" Type="http://schemas.openxmlformats.org/officeDocument/2006/relationships/image" Target="../media/image24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51.png"/><Relationship Id="rId5" Type="http://schemas.openxmlformats.org/officeDocument/2006/relationships/image" Target="../media/image81.png"/><Relationship Id="rId10" Type="http://schemas.openxmlformats.org/officeDocument/2006/relationships/image" Target="../media/image2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6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27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6.png"/><Relationship Id="rId7" Type="http://schemas.openxmlformats.org/officeDocument/2006/relationships/image" Target="../media/image8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81.png"/><Relationship Id="rId10" Type="http://schemas.openxmlformats.org/officeDocument/2006/relationships/image" Target="../media/image32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471764" y="2038135"/>
            <a:ext cx="3248472" cy="747712"/>
          </a:xfrm>
        </p:spPr>
        <p:txBody>
          <a:bodyPr/>
          <a:lstStyle/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zh-CN" altLang="en-US" sz="6000" dirty="0">
                <a:solidFill>
                  <a:srgbClr val="0000FF"/>
                </a:solidFill>
                <a:latin typeface="方正姚体" pitchFamily="2" charset="-122"/>
                <a:ea typeface="方正姚体" pitchFamily="2" charset="-122"/>
                <a:cs typeface="+mn-cs"/>
              </a:rPr>
              <a:t>模式识别</a:t>
            </a:r>
            <a:endParaRPr lang="zh-CN" altLang="en-GB" sz="6000" dirty="0">
              <a:solidFill>
                <a:srgbClr val="0000FF"/>
              </a:solidFill>
              <a:latin typeface="方正姚体" pitchFamily="2" charset="-122"/>
              <a:ea typeface="方正姚体" pitchFamily="2" charset="-122"/>
              <a:cs typeface="+mn-cs"/>
            </a:endParaRPr>
          </a:p>
        </p:txBody>
      </p:sp>
      <p:sp>
        <p:nvSpPr>
          <p:cNvPr id="4100" name="TextBox 6"/>
          <p:cNvSpPr txBox="1">
            <a:spLocks noChangeArrowheads="1"/>
          </p:cNvSpPr>
          <p:nvPr/>
        </p:nvSpPr>
        <p:spPr bwMode="auto">
          <a:xfrm>
            <a:off x="6672064" y="281925"/>
            <a:ext cx="536922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18D91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人工智能与自动化学院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线性回归算法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84794" y="366437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621558" y="1190444"/>
            <a:ext cx="6479002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119A0-E9A4-4E81-8AEB-8A0C5137CE86}"/>
              </a:ext>
            </a:extLst>
          </p:cNvPr>
          <p:cNvCxnSpPr>
            <a:cxnSpLocks/>
          </p:cNvCxnSpPr>
          <p:nvPr/>
        </p:nvCxnSpPr>
        <p:spPr>
          <a:xfrm flipH="1">
            <a:off x="5324509" y="1900495"/>
            <a:ext cx="306057" cy="2404755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31A8AED-62B5-4287-8C63-8FAEA2852448}"/>
              </a:ext>
            </a:extLst>
          </p:cNvPr>
          <p:cNvCxnSpPr>
            <a:cxnSpLocks/>
          </p:cNvCxnSpPr>
          <p:nvPr/>
        </p:nvCxnSpPr>
        <p:spPr>
          <a:xfrm flipH="1" flipV="1">
            <a:off x="5429859" y="6136103"/>
            <a:ext cx="752918" cy="101613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20">
            <a:extLst>
              <a:ext uri="{FF2B5EF4-FFF2-40B4-BE49-F238E27FC236}">
                <a16:creationId xmlns:a16="http://schemas.microsoft.com/office/drawing/2014/main" id="{4B374CE1-3170-4C2C-9C25-7E9827B95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2" y="759253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D16D4692-C406-46D5-A407-B01F21C35E9A}"/>
              </a:ext>
            </a:extLst>
          </p:cNvPr>
          <p:cNvSpPr/>
          <p:nvPr/>
        </p:nvSpPr>
        <p:spPr>
          <a:xfrm>
            <a:off x="1218876" y="3588821"/>
            <a:ext cx="2009157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64262897-E6C7-4148-AC4E-65ABD5A02A6F}"/>
                  </a:ext>
                </a:extLst>
              </p:cNvPr>
              <p:cNvSpPr/>
              <p:nvPr/>
            </p:nvSpPr>
            <p:spPr>
              <a:xfrm>
                <a:off x="7920856" y="1626881"/>
                <a:ext cx="2038314" cy="567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/>
                        <m:sup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𝐱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64262897-E6C7-4148-AC4E-65ABD5A02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856" y="1626881"/>
                <a:ext cx="2038314" cy="5673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2633441C-697F-4681-9F1F-21B983987AE7}"/>
              </a:ext>
            </a:extLst>
          </p:cNvPr>
          <p:cNvSpPr/>
          <p:nvPr/>
        </p:nvSpPr>
        <p:spPr>
          <a:xfrm>
            <a:off x="5872968" y="1630948"/>
            <a:ext cx="5944344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D566E35A-5353-4503-BC0E-3540D3D4455A}"/>
              </a:ext>
            </a:extLst>
          </p:cNvPr>
          <p:cNvSpPr/>
          <p:nvPr/>
        </p:nvSpPr>
        <p:spPr>
          <a:xfrm>
            <a:off x="1211580" y="4487829"/>
            <a:ext cx="2009157" cy="583939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3D84BCCB-CD76-4D88-A6AF-ACCF5BE963AF}"/>
              </a:ext>
            </a:extLst>
          </p:cNvPr>
          <p:cNvSpPr/>
          <p:nvPr/>
        </p:nvSpPr>
        <p:spPr>
          <a:xfrm>
            <a:off x="5951008" y="2708681"/>
            <a:ext cx="5866304" cy="583939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14D42C29-A217-45D5-9BCF-DC6B5E4A82B9}"/>
                  </a:ext>
                </a:extLst>
              </p:cNvPr>
              <p:cNvSpPr/>
              <p:nvPr/>
            </p:nvSpPr>
            <p:spPr>
              <a:xfrm>
                <a:off x="7450380" y="2727317"/>
                <a:ext cx="300570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14D42C29-A217-45D5-9BCF-DC6B5E4A8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380" y="2727317"/>
                <a:ext cx="300570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椭圆 61">
            <a:extLst>
              <a:ext uri="{FF2B5EF4-FFF2-40B4-BE49-F238E27FC236}">
                <a16:creationId xmlns:a16="http://schemas.microsoft.com/office/drawing/2014/main" id="{37AF92F9-FFD6-471F-B16A-537729346919}"/>
              </a:ext>
            </a:extLst>
          </p:cNvPr>
          <p:cNvSpPr/>
          <p:nvPr/>
        </p:nvSpPr>
        <p:spPr>
          <a:xfrm>
            <a:off x="8383584" y="2657289"/>
            <a:ext cx="1764000" cy="648000"/>
          </a:xfrm>
          <a:prstGeom prst="ellipse">
            <a:avLst/>
          </a:prstGeom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63" name="标注: 线形 62">
            <a:extLst>
              <a:ext uri="{FF2B5EF4-FFF2-40B4-BE49-F238E27FC236}">
                <a16:creationId xmlns:a16="http://schemas.microsoft.com/office/drawing/2014/main" id="{978B41AD-396C-46A4-91D1-1D747127BF79}"/>
              </a:ext>
            </a:extLst>
          </p:cNvPr>
          <p:cNvSpPr/>
          <p:nvPr/>
        </p:nvSpPr>
        <p:spPr>
          <a:xfrm>
            <a:off x="7128431" y="4045581"/>
            <a:ext cx="4293949" cy="978533"/>
          </a:xfrm>
          <a:prstGeom prst="borderCallout1">
            <a:avLst>
              <a:gd name="adj1" fmla="val -718"/>
              <a:gd name="adj2" fmla="val -132"/>
              <a:gd name="adj3" fmla="val -77033"/>
              <a:gd name="adj4" fmla="val 44874"/>
            </a:avLst>
          </a:prstGeom>
          <a:ln w="38100">
            <a:solidFill>
              <a:srgbClr val="0000F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4FCF67BF-70A9-4584-9B42-C003B4291067}"/>
                  </a:ext>
                </a:extLst>
              </p:cNvPr>
              <p:cNvSpPr txBox="1"/>
              <p:nvPr/>
            </p:nvSpPr>
            <p:spPr>
              <a:xfrm>
                <a:off x="7247187" y="4126041"/>
                <a:ext cx="41751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平方误差函数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Squared error</a:t>
                </a:r>
                <a:r>
                  <a:rPr lang="en-US" altLang="zh-CN" sz="2400" dirty="0"/>
                  <a:t>),</a:t>
                </a:r>
                <a:r>
                  <a:rPr lang="en-US" altLang="zh-CN" sz="2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           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损失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)</a:t>
                </a:r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4FCF67BF-70A9-4584-9B42-C003B4291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187" y="4126041"/>
                <a:ext cx="4175194" cy="1200329"/>
              </a:xfrm>
              <a:prstGeom prst="rect">
                <a:avLst/>
              </a:prstGeom>
              <a:blipFill>
                <a:blip r:embed="rId12"/>
                <a:stretch>
                  <a:fillRect l="-2336" t="-4061" r="-43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4267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线性回归算法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84794" y="366437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621558" y="1190444"/>
            <a:ext cx="6479002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119A0-E9A4-4E81-8AEB-8A0C5137CE86}"/>
              </a:ext>
            </a:extLst>
          </p:cNvPr>
          <p:cNvCxnSpPr>
            <a:cxnSpLocks/>
          </p:cNvCxnSpPr>
          <p:nvPr/>
        </p:nvCxnSpPr>
        <p:spPr>
          <a:xfrm flipH="1">
            <a:off x="5324509" y="1900495"/>
            <a:ext cx="306057" cy="2404755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31A8AED-62B5-4287-8C63-8FAEA2852448}"/>
              </a:ext>
            </a:extLst>
          </p:cNvPr>
          <p:cNvCxnSpPr>
            <a:cxnSpLocks/>
          </p:cNvCxnSpPr>
          <p:nvPr/>
        </p:nvCxnSpPr>
        <p:spPr>
          <a:xfrm flipH="1" flipV="1">
            <a:off x="5429859" y="6136103"/>
            <a:ext cx="752918" cy="101613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20">
            <a:extLst>
              <a:ext uri="{FF2B5EF4-FFF2-40B4-BE49-F238E27FC236}">
                <a16:creationId xmlns:a16="http://schemas.microsoft.com/office/drawing/2014/main" id="{4B374CE1-3170-4C2C-9C25-7E9827B95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2" y="759253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D16D4692-C406-46D5-A407-B01F21C35E9A}"/>
              </a:ext>
            </a:extLst>
          </p:cNvPr>
          <p:cNvSpPr/>
          <p:nvPr/>
        </p:nvSpPr>
        <p:spPr>
          <a:xfrm>
            <a:off x="1218876" y="3588821"/>
            <a:ext cx="2009157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64262897-E6C7-4148-AC4E-65ABD5A02A6F}"/>
                  </a:ext>
                </a:extLst>
              </p:cNvPr>
              <p:cNvSpPr/>
              <p:nvPr/>
            </p:nvSpPr>
            <p:spPr>
              <a:xfrm>
                <a:off x="7920856" y="1626881"/>
                <a:ext cx="2038314" cy="567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/>
                        <m:sup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𝐱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64262897-E6C7-4148-AC4E-65ABD5A02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856" y="1626881"/>
                <a:ext cx="2038314" cy="5673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2633441C-697F-4681-9F1F-21B983987AE7}"/>
              </a:ext>
            </a:extLst>
          </p:cNvPr>
          <p:cNvSpPr/>
          <p:nvPr/>
        </p:nvSpPr>
        <p:spPr>
          <a:xfrm>
            <a:off x="5872968" y="1630948"/>
            <a:ext cx="5944344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D566E35A-5353-4503-BC0E-3540D3D4455A}"/>
              </a:ext>
            </a:extLst>
          </p:cNvPr>
          <p:cNvSpPr/>
          <p:nvPr/>
        </p:nvSpPr>
        <p:spPr>
          <a:xfrm>
            <a:off x="1211580" y="4487829"/>
            <a:ext cx="2009157" cy="583939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3D84BCCB-CD76-4D88-A6AF-ACCF5BE963AF}"/>
              </a:ext>
            </a:extLst>
          </p:cNvPr>
          <p:cNvSpPr/>
          <p:nvPr/>
        </p:nvSpPr>
        <p:spPr>
          <a:xfrm>
            <a:off x="5951008" y="2708680"/>
            <a:ext cx="5866304" cy="1368000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14D42C29-A217-45D5-9BCF-DC6B5E4A82B9}"/>
                  </a:ext>
                </a:extLst>
              </p:cNvPr>
              <p:cNvSpPr/>
              <p:nvPr/>
            </p:nvSpPr>
            <p:spPr>
              <a:xfrm>
                <a:off x="6029871" y="2727317"/>
                <a:ext cx="5714458" cy="1349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0" lang="en-US" altLang="zh-CN" sz="28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14D42C29-A217-45D5-9BCF-DC6B5E4A8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871" y="2727317"/>
                <a:ext cx="5714458" cy="13492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标注: 线形 62">
            <a:extLst>
              <a:ext uri="{FF2B5EF4-FFF2-40B4-BE49-F238E27FC236}">
                <a16:creationId xmlns:a16="http://schemas.microsoft.com/office/drawing/2014/main" id="{978B41AD-396C-46A4-91D1-1D747127BF79}"/>
              </a:ext>
            </a:extLst>
          </p:cNvPr>
          <p:cNvSpPr/>
          <p:nvPr/>
        </p:nvSpPr>
        <p:spPr>
          <a:xfrm>
            <a:off x="7128432" y="4597604"/>
            <a:ext cx="3045468" cy="978533"/>
          </a:xfrm>
          <a:prstGeom prst="borderCallout1">
            <a:avLst>
              <a:gd name="adj1" fmla="val -718"/>
              <a:gd name="adj2" fmla="val -132"/>
              <a:gd name="adj3" fmla="val -51335"/>
              <a:gd name="adj4" fmla="val 39550"/>
            </a:avLst>
          </a:prstGeom>
          <a:ln w="38100">
            <a:solidFill>
              <a:srgbClr val="00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FCF67BF-70A9-4584-9B42-C003B4291067}"/>
              </a:ext>
            </a:extLst>
          </p:cNvPr>
          <p:cNvSpPr txBox="1"/>
          <p:nvPr/>
        </p:nvSpPr>
        <p:spPr>
          <a:xfrm>
            <a:off x="7247186" y="4626887"/>
            <a:ext cx="2948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计算训练样本集所有样本产生的平均损失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892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线性回归算法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84794" y="366437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621558" y="1190444"/>
            <a:ext cx="6479002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119A0-E9A4-4E81-8AEB-8A0C5137CE86}"/>
              </a:ext>
            </a:extLst>
          </p:cNvPr>
          <p:cNvCxnSpPr>
            <a:cxnSpLocks/>
          </p:cNvCxnSpPr>
          <p:nvPr/>
        </p:nvCxnSpPr>
        <p:spPr>
          <a:xfrm flipH="1">
            <a:off x="5324509" y="1900495"/>
            <a:ext cx="306057" cy="2404755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31A8AED-62B5-4287-8C63-8FAEA2852448}"/>
              </a:ext>
            </a:extLst>
          </p:cNvPr>
          <p:cNvCxnSpPr>
            <a:cxnSpLocks/>
          </p:cNvCxnSpPr>
          <p:nvPr/>
        </p:nvCxnSpPr>
        <p:spPr>
          <a:xfrm flipH="1" flipV="1">
            <a:off x="5429859" y="6136103"/>
            <a:ext cx="752918" cy="101613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20">
            <a:extLst>
              <a:ext uri="{FF2B5EF4-FFF2-40B4-BE49-F238E27FC236}">
                <a16:creationId xmlns:a16="http://schemas.microsoft.com/office/drawing/2014/main" id="{4B374CE1-3170-4C2C-9C25-7E9827B95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2" y="759253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D16D4692-C406-46D5-A407-B01F21C35E9A}"/>
              </a:ext>
            </a:extLst>
          </p:cNvPr>
          <p:cNvSpPr/>
          <p:nvPr/>
        </p:nvSpPr>
        <p:spPr>
          <a:xfrm>
            <a:off x="1218876" y="3588821"/>
            <a:ext cx="2009157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64262897-E6C7-4148-AC4E-65ABD5A02A6F}"/>
                  </a:ext>
                </a:extLst>
              </p:cNvPr>
              <p:cNvSpPr/>
              <p:nvPr/>
            </p:nvSpPr>
            <p:spPr>
              <a:xfrm>
                <a:off x="7920856" y="1626881"/>
                <a:ext cx="2038314" cy="567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/>
                        <m:sup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𝐱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64262897-E6C7-4148-AC4E-65ABD5A02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856" y="1626881"/>
                <a:ext cx="2038314" cy="5673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2633441C-697F-4681-9F1F-21B983987AE7}"/>
              </a:ext>
            </a:extLst>
          </p:cNvPr>
          <p:cNvSpPr/>
          <p:nvPr/>
        </p:nvSpPr>
        <p:spPr>
          <a:xfrm>
            <a:off x="5872968" y="1630948"/>
            <a:ext cx="5944344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D566E35A-5353-4503-BC0E-3540D3D4455A}"/>
              </a:ext>
            </a:extLst>
          </p:cNvPr>
          <p:cNvSpPr/>
          <p:nvPr/>
        </p:nvSpPr>
        <p:spPr>
          <a:xfrm>
            <a:off x="1211580" y="4487829"/>
            <a:ext cx="2009157" cy="583939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3D84BCCB-CD76-4D88-A6AF-ACCF5BE963AF}"/>
              </a:ext>
            </a:extLst>
          </p:cNvPr>
          <p:cNvSpPr/>
          <p:nvPr/>
        </p:nvSpPr>
        <p:spPr>
          <a:xfrm>
            <a:off x="5951008" y="2708680"/>
            <a:ext cx="5866304" cy="1368000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14D42C29-A217-45D5-9BCF-DC6B5E4A82B9}"/>
                  </a:ext>
                </a:extLst>
              </p:cNvPr>
              <p:cNvSpPr/>
              <p:nvPr/>
            </p:nvSpPr>
            <p:spPr>
              <a:xfrm>
                <a:off x="6029871" y="2727317"/>
                <a:ext cx="5714458" cy="1349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f>
                        <m:f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kumimoji="0" lang="en-US" altLang="zh-CN" sz="28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14D42C29-A217-45D5-9BCF-DC6B5E4A8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871" y="2727317"/>
                <a:ext cx="5714458" cy="13492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标注: 线形 62">
            <a:extLst>
              <a:ext uri="{FF2B5EF4-FFF2-40B4-BE49-F238E27FC236}">
                <a16:creationId xmlns:a16="http://schemas.microsoft.com/office/drawing/2014/main" id="{978B41AD-396C-46A4-91D1-1D747127BF79}"/>
              </a:ext>
            </a:extLst>
          </p:cNvPr>
          <p:cNvSpPr/>
          <p:nvPr/>
        </p:nvSpPr>
        <p:spPr>
          <a:xfrm>
            <a:off x="7128432" y="4597604"/>
            <a:ext cx="3045468" cy="978533"/>
          </a:xfrm>
          <a:prstGeom prst="borderCallout1">
            <a:avLst>
              <a:gd name="adj1" fmla="val -718"/>
              <a:gd name="adj2" fmla="val -132"/>
              <a:gd name="adj3" fmla="val -51335"/>
              <a:gd name="adj4" fmla="val 39550"/>
            </a:avLst>
          </a:prstGeom>
          <a:ln w="38100">
            <a:solidFill>
              <a:srgbClr val="00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FCF67BF-70A9-4584-9B42-C003B4291067}"/>
              </a:ext>
            </a:extLst>
          </p:cNvPr>
          <p:cNvSpPr txBox="1"/>
          <p:nvPr/>
        </p:nvSpPr>
        <p:spPr>
          <a:xfrm>
            <a:off x="7247186" y="4626887"/>
            <a:ext cx="2948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计算训练样本集所有样本产生的平均损失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959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线性回归算法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84794" y="366437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621558" y="1190444"/>
            <a:ext cx="6479002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119A0-E9A4-4E81-8AEB-8A0C5137CE86}"/>
              </a:ext>
            </a:extLst>
          </p:cNvPr>
          <p:cNvCxnSpPr>
            <a:cxnSpLocks/>
          </p:cNvCxnSpPr>
          <p:nvPr/>
        </p:nvCxnSpPr>
        <p:spPr>
          <a:xfrm flipH="1">
            <a:off x="5324509" y="1900495"/>
            <a:ext cx="306057" cy="2404755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31A8AED-62B5-4287-8C63-8FAEA2852448}"/>
              </a:ext>
            </a:extLst>
          </p:cNvPr>
          <p:cNvCxnSpPr>
            <a:cxnSpLocks/>
          </p:cNvCxnSpPr>
          <p:nvPr/>
        </p:nvCxnSpPr>
        <p:spPr>
          <a:xfrm flipH="1" flipV="1">
            <a:off x="5429859" y="6136103"/>
            <a:ext cx="752918" cy="101613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20">
            <a:extLst>
              <a:ext uri="{FF2B5EF4-FFF2-40B4-BE49-F238E27FC236}">
                <a16:creationId xmlns:a16="http://schemas.microsoft.com/office/drawing/2014/main" id="{4B374CE1-3170-4C2C-9C25-7E9827B95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2" y="759253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D16D4692-C406-46D5-A407-B01F21C35E9A}"/>
              </a:ext>
            </a:extLst>
          </p:cNvPr>
          <p:cNvSpPr/>
          <p:nvPr/>
        </p:nvSpPr>
        <p:spPr>
          <a:xfrm>
            <a:off x="1218876" y="3588821"/>
            <a:ext cx="2009157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64262897-E6C7-4148-AC4E-65ABD5A02A6F}"/>
                  </a:ext>
                </a:extLst>
              </p:cNvPr>
              <p:cNvSpPr/>
              <p:nvPr/>
            </p:nvSpPr>
            <p:spPr>
              <a:xfrm>
                <a:off x="7920856" y="1626881"/>
                <a:ext cx="2038314" cy="567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/>
                        <m:sup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𝐱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64262897-E6C7-4148-AC4E-65ABD5A02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856" y="1626881"/>
                <a:ext cx="2038314" cy="5673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2633441C-697F-4681-9F1F-21B983987AE7}"/>
              </a:ext>
            </a:extLst>
          </p:cNvPr>
          <p:cNvSpPr/>
          <p:nvPr/>
        </p:nvSpPr>
        <p:spPr>
          <a:xfrm>
            <a:off x="5927614" y="1630948"/>
            <a:ext cx="5889698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D566E35A-5353-4503-BC0E-3540D3D4455A}"/>
              </a:ext>
            </a:extLst>
          </p:cNvPr>
          <p:cNvSpPr/>
          <p:nvPr/>
        </p:nvSpPr>
        <p:spPr>
          <a:xfrm>
            <a:off x="1211580" y="4487829"/>
            <a:ext cx="2009157" cy="583939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3D84BCCB-CD76-4D88-A6AF-ACCF5BE963AF}"/>
              </a:ext>
            </a:extLst>
          </p:cNvPr>
          <p:cNvSpPr/>
          <p:nvPr/>
        </p:nvSpPr>
        <p:spPr>
          <a:xfrm>
            <a:off x="5951008" y="2708680"/>
            <a:ext cx="5866304" cy="1368000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14D42C29-A217-45D5-9BCF-DC6B5E4A82B9}"/>
                  </a:ext>
                </a:extLst>
              </p:cNvPr>
              <p:cNvSpPr/>
              <p:nvPr/>
            </p:nvSpPr>
            <p:spPr>
              <a:xfrm>
                <a:off x="6029871" y="2727317"/>
                <a:ext cx="5714458" cy="1349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US" altLang="zh-CN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f>
                        <m:f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0" lang="en-US" altLang="zh-CN" sz="28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7E00C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14D42C29-A217-45D5-9BCF-DC6B5E4A8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871" y="2727317"/>
                <a:ext cx="5714458" cy="13492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标注: 线形 62">
            <a:extLst>
              <a:ext uri="{FF2B5EF4-FFF2-40B4-BE49-F238E27FC236}">
                <a16:creationId xmlns:a16="http://schemas.microsoft.com/office/drawing/2014/main" id="{978B41AD-396C-46A4-91D1-1D747127BF79}"/>
              </a:ext>
            </a:extLst>
          </p:cNvPr>
          <p:cNvSpPr/>
          <p:nvPr/>
        </p:nvSpPr>
        <p:spPr>
          <a:xfrm>
            <a:off x="7128432" y="4597604"/>
            <a:ext cx="3045468" cy="978533"/>
          </a:xfrm>
          <a:prstGeom prst="borderCallout1">
            <a:avLst>
              <a:gd name="adj1" fmla="val -718"/>
              <a:gd name="adj2" fmla="val -132"/>
              <a:gd name="adj3" fmla="val -51335"/>
              <a:gd name="adj4" fmla="val 39550"/>
            </a:avLst>
          </a:prstGeom>
          <a:ln w="38100">
            <a:solidFill>
              <a:srgbClr val="00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FCF67BF-70A9-4584-9B42-C003B4291067}"/>
              </a:ext>
            </a:extLst>
          </p:cNvPr>
          <p:cNvSpPr txBox="1"/>
          <p:nvPr/>
        </p:nvSpPr>
        <p:spPr>
          <a:xfrm>
            <a:off x="7247186" y="4626887"/>
            <a:ext cx="2948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计算训练样本集所有样本产生的平均损失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737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线性回归算法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84794" y="366437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621558" y="1190444"/>
            <a:ext cx="6479002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119A0-E9A4-4E81-8AEB-8A0C5137CE86}"/>
              </a:ext>
            </a:extLst>
          </p:cNvPr>
          <p:cNvCxnSpPr>
            <a:cxnSpLocks/>
          </p:cNvCxnSpPr>
          <p:nvPr/>
        </p:nvCxnSpPr>
        <p:spPr>
          <a:xfrm flipH="1">
            <a:off x="5324509" y="1900495"/>
            <a:ext cx="306057" cy="2404755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31A8AED-62B5-4287-8C63-8FAEA2852448}"/>
              </a:ext>
            </a:extLst>
          </p:cNvPr>
          <p:cNvCxnSpPr>
            <a:cxnSpLocks/>
          </p:cNvCxnSpPr>
          <p:nvPr/>
        </p:nvCxnSpPr>
        <p:spPr>
          <a:xfrm flipH="1" flipV="1">
            <a:off x="5429859" y="6136103"/>
            <a:ext cx="752918" cy="101613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20">
            <a:extLst>
              <a:ext uri="{FF2B5EF4-FFF2-40B4-BE49-F238E27FC236}">
                <a16:creationId xmlns:a16="http://schemas.microsoft.com/office/drawing/2014/main" id="{4B374CE1-3170-4C2C-9C25-7E9827B95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2" y="759253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D16D4692-C406-46D5-A407-B01F21C35E9A}"/>
              </a:ext>
            </a:extLst>
          </p:cNvPr>
          <p:cNvSpPr/>
          <p:nvPr/>
        </p:nvSpPr>
        <p:spPr>
          <a:xfrm>
            <a:off x="1218876" y="3588821"/>
            <a:ext cx="2009157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64262897-E6C7-4148-AC4E-65ABD5A02A6F}"/>
                  </a:ext>
                </a:extLst>
              </p:cNvPr>
              <p:cNvSpPr/>
              <p:nvPr/>
            </p:nvSpPr>
            <p:spPr>
              <a:xfrm>
                <a:off x="7920856" y="1626881"/>
                <a:ext cx="2038314" cy="567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/>
                        <m:sup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𝐱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64262897-E6C7-4148-AC4E-65ABD5A02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856" y="1626881"/>
                <a:ext cx="2038314" cy="5673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2633441C-697F-4681-9F1F-21B983987AE7}"/>
              </a:ext>
            </a:extLst>
          </p:cNvPr>
          <p:cNvSpPr/>
          <p:nvPr/>
        </p:nvSpPr>
        <p:spPr>
          <a:xfrm>
            <a:off x="5927615" y="1630948"/>
            <a:ext cx="5889696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D566E35A-5353-4503-BC0E-3540D3D4455A}"/>
              </a:ext>
            </a:extLst>
          </p:cNvPr>
          <p:cNvSpPr/>
          <p:nvPr/>
        </p:nvSpPr>
        <p:spPr>
          <a:xfrm>
            <a:off x="1211580" y="4487829"/>
            <a:ext cx="2009157" cy="583939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3D84BCCB-CD76-4D88-A6AF-ACCF5BE963AF}"/>
              </a:ext>
            </a:extLst>
          </p:cNvPr>
          <p:cNvSpPr/>
          <p:nvPr/>
        </p:nvSpPr>
        <p:spPr>
          <a:xfrm>
            <a:off x="5951008" y="2708680"/>
            <a:ext cx="5866304" cy="1368000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14D42C29-A217-45D5-9BCF-DC6B5E4A82B9}"/>
                  </a:ext>
                </a:extLst>
              </p:cNvPr>
              <p:cNvSpPr/>
              <p:nvPr/>
            </p:nvSpPr>
            <p:spPr>
              <a:xfrm>
                <a:off x="6029871" y="2727317"/>
                <a:ext cx="5714458" cy="1349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𝒘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f>
                        <m:f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1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0" lang="en-US" altLang="zh-CN" sz="28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7E00C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14D42C29-A217-45D5-9BCF-DC6B5E4A8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871" y="2727317"/>
                <a:ext cx="5714458" cy="13492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399D6850-EFFF-4B5F-A0C0-B5FD46D60BED}"/>
              </a:ext>
            </a:extLst>
          </p:cNvPr>
          <p:cNvSpPr/>
          <p:nvPr/>
        </p:nvSpPr>
        <p:spPr>
          <a:xfrm>
            <a:off x="3642115" y="4487829"/>
            <a:ext cx="1642456" cy="633168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EC063C74-CBDD-4C79-BEF7-FBF670FFB184}"/>
              </a:ext>
            </a:extLst>
          </p:cNvPr>
          <p:cNvSpPr/>
          <p:nvPr/>
        </p:nvSpPr>
        <p:spPr>
          <a:xfrm>
            <a:off x="5951007" y="4559689"/>
            <a:ext cx="5866303" cy="1332000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238003A-FEA9-4EAD-ADE0-DB3DE25004B8}"/>
                  </a:ext>
                </a:extLst>
              </p:cNvPr>
              <p:cNvSpPr/>
              <p:nvPr/>
            </p:nvSpPr>
            <p:spPr>
              <a:xfrm>
                <a:off x="5898313" y="4553165"/>
                <a:ext cx="5889696" cy="1303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EFA28F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𝑎𝑟𝑔𝑚𝑖𝑛</m:t>
                              </m:r>
                            </m:e>
                            <m:lim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b="1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sz="2800" b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 smtClean="0">
                                          <a:solidFill>
                                            <a:srgbClr val="7E00C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238003A-FEA9-4EAD-ADE0-DB3DE2500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313" y="4553165"/>
                <a:ext cx="5889696" cy="13038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667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0">
                <a:extLst>
                  <a:ext uri="{FF2B5EF4-FFF2-40B4-BE49-F238E27FC236}">
                    <a16:creationId xmlns:a16="http://schemas.microsoft.com/office/drawing/2014/main" id="{17382C10-B00C-422E-97C7-B25D114901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460" y="1003825"/>
                <a:ext cx="1095216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用矩阵</a:t>
                </a: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/</a:t>
                </a: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向量形式表示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𝑖𝑛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𝒘</m:t>
                    </m:r>
                    <m:r>
                      <a:rPr kumimoji="0" lang="en-US" altLang="zh-CN" sz="2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0">
                <a:extLst>
                  <a:ext uri="{FF2B5EF4-FFF2-40B4-BE49-F238E27FC236}">
                    <a16:creationId xmlns:a16="http://schemas.microsoft.com/office/drawing/2014/main" id="{17382C10-B00C-422E-97C7-B25D11490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460" y="1003825"/>
                <a:ext cx="10952161" cy="523220"/>
              </a:xfrm>
              <a:prstGeom prst="rect">
                <a:avLst/>
              </a:prstGeom>
              <a:blipFill>
                <a:blip r:embed="rId3"/>
                <a:stretch>
                  <a:fillRect l="-1169" t="-14118" b="-329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8526701-89FE-4357-9254-8644A66E4B22}"/>
                  </a:ext>
                </a:extLst>
              </p:cNvPr>
              <p:cNvSpPr/>
              <p:nvPr/>
            </p:nvSpPr>
            <p:spPr>
              <a:xfrm>
                <a:off x="880771" y="1666606"/>
                <a:ext cx="10398850" cy="1303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8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800" b="1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0" lang="en-US" altLang="zh-CN" sz="2800" b="1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7E00CB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800" b="1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kumimoji="0" lang="en-US" altLang="zh-CN" sz="2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𝒘</m:t>
                                  </m:r>
                                  <m:r>
                                    <a:rPr kumimoji="0" lang="en-US" altLang="zh-CN" sz="28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7E00CB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8526701-89FE-4357-9254-8644A66E4B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71" y="1666606"/>
                <a:ext cx="10398850" cy="13038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A6A8D7A-7569-4FC3-BC5F-684B1D895270}"/>
                  </a:ext>
                </a:extLst>
              </p:cNvPr>
              <p:cNvSpPr/>
              <p:nvPr/>
            </p:nvSpPr>
            <p:spPr>
              <a:xfrm>
                <a:off x="2032424" y="3110050"/>
                <a:ext cx="10398850" cy="17649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0" lang="en-US" altLang="zh-CN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en-US" altLang="zh-CN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0" lang="en-US" altLang="zh-CN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0" lang="en-US" altLang="zh-CN" sz="2800" b="1" i="0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FF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0" lang="en-US" altLang="zh-CN" sz="28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sup>
                                              <m:r>
                                                <a:rPr kumimoji="0" lang="en-US" altLang="zh-CN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kumimoji="0" lang="en-US" altLang="zh-CN" sz="28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𝒘</m:t>
                                          </m:r>
                                          <m:r>
                                            <a:rPr kumimoji="0" lang="en-US" altLang="zh-CN" sz="2800" b="1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0" lang="en-US" altLang="zh-CN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altLang="zh-CN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7E00CB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altLang="zh-CN" sz="2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en-US" altLang="zh-CN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0" lang="en-US" altLang="zh-CN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0" lang="en-US" altLang="zh-CN" sz="2800" b="1" i="0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FF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0" lang="en-US" altLang="zh-CN" sz="28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  <m:sup>
                                              <m:r>
                                                <a:rPr kumimoji="0" lang="en-US" altLang="zh-CN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kumimoji="0" lang="en-US" altLang="zh-CN" sz="28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𝒘</m:t>
                                          </m:r>
                                          <m:r>
                                            <a:rPr kumimoji="0" lang="en-US" altLang="zh-CN" sz="2800" b="1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0" lang="en-US" altLang="zh-CN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altLang="zh-CN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7E00CB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altLang="zh-CN" sz="2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0" lang="en-US" altLang="zh-CN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altLang="zh-CN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…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en-US" altLang="zh-CN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0" lang="en-US" altLang="zh-CN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0" lang="en-US" altLang="zh-CN" sz="2800" b="1" i="0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FF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0" lang="en-US" altLang="zh-CN" sz="28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𝑁</m:t>
                                                  </m:r>
                                                </m:sub>
                                              </m:sSub>
                                            </m:e>
                                            <m:sup>
                                              <m:r>
                                                <a:rPr kumimoji="0" lang="en-US" altLang="zh-CN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kumimoji="0" lang="en-US" altLang="zh-CN" sz="28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𝒘</m:t>
                                          </m:r>
                                          <m:r>
                                            <a:rPr kumimoji="0" lang="en-US" altLang="zh-CN" sz="2800" b="1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0" lang="en-US" altLang="zh-CN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altLang="zh-CN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7E00CB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altLang="zh-CN" sz="2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US" altLang="zh-CN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kumimoji="0" lang="en-US" altLang="zh-CN" sz="2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0" lang="en-US" altLang="zh-CN" sz="2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0" lang="en-US" altLang="zh-CN" sz="2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kumimoji="0" lang="en-US" altLang="zh-CN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0" lang="en-US" altLang="zh-CN" sz="28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0" lang="en-US" altLang="zh-CN" sz="2800" b="1" i="0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𝐱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0" lang="en-US" altLang="zh-CN" sz="28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sup>
                                                  <m:r>
                                                    <a:rPr kumimoji="0" lang="en-US" altLang="zh-CN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kumimoji="0" lang="en-US" altLang="zh-CN" sz="2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−−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0" lang="en-US" altLang="zh-CN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0" lang="en-US" altLang="zh-CN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kumimoji="0" lang="en-US" altLang="zh-CN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0" lang="en-US" altLang="zh-CN" sz="28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0" lang="en-US" altLang="zh-CN" sz="2800" b="1" i="0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𝐱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0" lang="en-US" altLang="zh-CN" sz="2800" b="0" i="1" u="none" strike="noStrike" kern="1200" cap="none" spc="0" normalizeH="0" baseline="0" noProof="0" smtClean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sup>
                                                  <m:r>
                                                    <a:rPr kumimoji="0" lang="en-US" altLang="zh-CN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kumimoji="0" lang="en-US" altLang="zh-CN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−−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kumimoji="0" lang="en-US" altLang="zh-CN" sz="2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0" lang="en-US" altLang="zh-CN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…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0" lang="en-US" altLang="zh-CN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0" lang="en-US" altLang="zh-CN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kumimoji="0" lang="en-US" altLang="zh-CN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0" lang="en-US" altLang="zh-CN" sz="28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0" lang="en-US" altLang="zh-CN" sz="2800" b="1" i="0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𝐱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0" lang="en-US" altLang="zh-CN" sz="2800" b="0" i="1" u="none" strike="noStrike" kern="1200" cap="none" spc="0" normalizeH="0" baseline="0" noProof="0" smtClean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𝑁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sup>
                                                  <m:r>
                                                    <a:rPr kumimoji="0" lang="en-US" altLang="zh-CN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kumimoji="0" lang="en-US" altLang="zh-CN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−−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kumimoji="0" lang="en-US" altLang="zh-CN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US" altLang="zh-CN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kumimoji="0" lang="en-US" altLang="zh-CN" sz="2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0" lang="en-US" altLang="zh-CN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0" lang="en-US" altLang="zh-CN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7E00CB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0" lang="en-US" altLang="zh-CN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0" lang="en-US" altLang="zh-CN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0" lang="en-US" altLang="zh-CN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7E00CB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0" lang="en-US" altLang="zh-CN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kumimoji="0" lang="en-US" altLang="zh-CN" sz="2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0" lang="en-US" altLang="zh-CN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…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0" lang="en-US" altLang="zh-CN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0" lang="en-US" altLang="zh-CN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7E00CB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0" lang="en-US" altLang="zh-CN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𝑁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A6A8D7A-7569-4FC3-BC5F-684B1D8952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424" y="3110050"/>
                <a:ext cx="10398850" cy="17649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21DBF64-46D9-4A80-ADF3-A8B765C6B442}"/>
                  </a:ext>
                </a:extLst>
              </p:cNvPr>
              <p:cNvSpPr/>
              <p:nvPr/>
            </p:nvSpPr>
            <p:spPr>
              <a:xfrm>
                <a:off x="2312893" y="4955211"/>
                <a:ext cx="4133906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8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𝐗</m:t>
                              </m:r>
                              <m:r>
                                <a:rPr kumimoji="0" lang="en-US" altLang="zh-CN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E00C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21DBF64-46D9-4A80-ADF3-A8B765C6B4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893" y="4955211"/>
                <a:ext cx="4133906" cy="898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B016A52C-98FC-4DBD-9F95-B6F51FC8F440}"/>
              </a:ext>
            </a:extLst>
          </p:cNvPr>
          <p:cNvGrpSpPr/>
          <p:nvPr/>
        </p:nvGrpSpPr>
        <p:grpSpPr>
          <a:xfrm>
            <a:off x="122945" y="4126326"/>
            <a:ext cx="2796988" cy="1764970"/>
            <a:chOff x="122945" y="4126326"/>
            <a:chExt cx="2796988" cy="176497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1A2F1DA-5A60-4D51-8E0E-13A561764F14}"/>
                </a:ext>
              </a:extLst>
            </p:cNvPr>
            <p:cNvSpPr/>
            <p:nvPr/>
          </p:nvSpPr>
          <p:spPr>
            <a:xfrm>
              <a:off x="122945" y="4126326"/>
              <a:ext cx="2676921" cy="1764970"/>
            </a:xfrm>
            <a:prstGeom prst="rect">
              <a:avLst/>
            </a:prstGeom>
            <a:solidFill>
              <a:srgbClr val="FEF57F">
                <a:alpha val="44000"/>
              </a:srgbClr>
            </a:solidFill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91BFCA4C-7E86-4525-9342-309FAEED001F}"/>
                    </a:ext>
                  </a:extLst>
                </p:cNvPr>
                <p:cNvSpPr/>
                <p:nvPr/>
              </p:nvSpPr>
              <p:spPr>
                <a:xfrm>
                  <a:off x="243012" y="4180294"/>
                  <a:ext cx="267692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CN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𝐗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 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×(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+1)</m:t>
                      </m:r>
                    </m:oMath>
                  </a14:m>
                  <a:r>
                    <a:rPr kumimoji="0" lang="en-US" altLang="zh-CN" sz="2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91BFCA4C-7E86-4525-9342-309FAEED00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012" y="4180294"/>
                  <a:ext cx="2676921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A1367BD2-4CA1-4928-BA25-48BED5B70594}"/>
                    </a:ext>
                  </a:extLst>
                </p:cNvPr>
                <p:cNvSpPr/>
                <p:nvPr/>
              </p:nvSpPr>
              <p:spPr>
                <a:xfrm>
                  <a:off x="243011" y="4721825"/>
                  <a:ext cx="267692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𝒘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 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+1)</m:t>
                      </m:r>
                    </m:oMath>
                  </a14:m>
                  <a:r>
                    <a:rPr kumimoji="0" lang="en-US" altLang="zh-CN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Cambria Math" panose="02040503050406030204" pitchFamily="18" charset="0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</m:t>
                      </m:r>
                    </m:oMath>
                  </a14:m>
                  <a:r>
                    <a:rPr kumimoji="0" lang="en-US" altLang="zh-CN" sz="2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A1367BD2-4CA1-4928-BA25-48BED5B705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011" y="4721825"/>
                  <a:ext cx="267692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EDD3D593-60AD-426E-8470-32490BA0A750}"/>
                    </a:ext>
                  </a:extLst>
                </p:cNvPr>
                <p:cNvSpPr/>
                <p:nvPr/>
              </p:nvSpPr>
              <p:spPr>
                <a:xfrm>
                  <a:off x="243010" y="5250538"/>
                  <a:ext cx="267692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E00C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𝑌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 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𝑁</m:t>
                      </m:r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</m:t>
                      </m:r>
                    </m:oMath>
                  </a14:m>
                  <a:r>
                    <a:rPr kumimoji="0" lang="en-US" altLang="zh-CN" sz="2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EDD3D593-60AD-426E-8470-32490BA0A7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010" y="5250538"/>
                  <a:ext cx="2676921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标题 1">
            <a:extLst>
              <a:ext uri="{FF2B5EF4-FFF2-40B4-BE49-F238E27FC236}">
                <a16:creationId xmlns:a16="http://schemas.microsoft.com/office/drawing/2014/main" id="{A8A89424-3F76-41A0-80A0-DF9BFBE72D6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线性回归算法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1038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0">
                <a:extLst>
                  <a:ext uri="{FF2B5EF4-FFF2-40B4-BE49-F238E27FC236}">
                    <a16:creationId xmlns:a16="http://schemas.microsoft.com/office/drawing/2014/main" id="{17382C10-B00C-422E-97C7-B25D114901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460" y="1003824"/>
                <a:ext cx="10952161" cy="7007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zh-CN" altLang="en-US" sz="2800" b="1" kern="0" dirty="0">
                    <a:solidFill>
                      <a:srgbClr val="0000FF"/>
                    </a:solidFill>
                    <a:latin typeface="Arial" charset="0"/>
                  </a:rPr>
                  <a:t>求最佳解：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kumimoji="0" lang="en-US" altLang="zh-CN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sz="28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i="1">
                                <a:solidFill>
                                  <a:srgbClr val="7E00CB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  <m:sup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mc:Choice>
        <mc:Fallback xmlns="">
          <p:sp>
            <p:nvSpPr>
              <p:cNvPr id="28" name="TextBox 20">
                <a:extLst>
                  <a:ext uri="{FF2B5EF4-FFF2-40B4-BE49-F238E27FC236}">
                    <a16:creationId xmlns:a16="http://schemas.microsoft.com/office/drawing/2014/main" id="{17382C10-B00C-422E-97C7-B25D11490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460" y="1003824"/>
                <a:ext cx="10952161" cy="700705"/>
              </a:xfrm>
              <a:prstGeom prst="rect">
                <a:avLst/>
              </a:prstGeom>
              <a:blipFill>
                <a:blip r:embed="rId3"/>
                <a:stretch>
                  <a:fillRect l="-1169" b="-1043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8526701-89FE-4357-9254-8644A66E4B22}"/>
                  </a:ext>
                </a:extLst>
              </p:cNvPr>
              <p:cNvSpPr/>
              <p:nvPr/>
            </p:nvSpPr>
            <p:spPr>
              <a:xfrm>
                <a:off x="2998226" y="2605839"/>
                <a:ext cx="6288181" cy="32407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altLang="zh-CN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kumimoji="0" lang="en-US" altLang="zh-CN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zh-CN" altLang="en-US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0" lang="en-US" altLang="zh-CN" sz="2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altLang="zh-CN" sz="2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altLang="zh-CN" sz="2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𝑖𝑛</m:t>
                                              </m:r>
                                            </m:sub>
                                          </m:sSub>
                                          <m:r>
                                            <a:rPr kumimoji="0" lang="en-US" altLang="zh-CN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0" lang="en-US" altLang="zh-CN" sz="2800" b="1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  <m:r>
                                            <a:rPr kumimoji="0" lang="en-US" altLang="zh-CN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kumimoji="0" lang="zh-CN" altLang="en-US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0" lang="en-US" altLang="zh-CN" sz="2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altLang="zh-CN" sz="2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FF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altLang="zh-CN" sz="2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800" b="1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altLang="zh-CN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US" altLang="zh-CN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800" b="1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8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8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8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8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8526701-89FE-4357-9254-8644A66E4B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226" y="2605839"/>
                <a:ext cx="6288181" cy="32407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F09A1D57-8247-4077-A07E-5EC39AA39D75}"/>
              </a:ext>
            </a:extLst>
          </p:cNvPr>
          <p:cNvGrpSpPr/>
          <p:nvPr/>
        </p:nvGrpSpPr>
        <p:grpSpPr>
          <a:xfrm>
            <a:off x="199654" y="2089011"/>
            <a:ext cx="3204862" cy="3181350"/>
            <a:chOff x="97411" y="2043652"/>
            <a:chExt cx="3204862" cy="318135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E772D3C-C97D-4B64-90D3-DD8B9BCE1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898" y="2043652"/>
              <a:ext cx="3000375" cy="3181350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DF32A9E-EFA5-4EE1-BEE0-20BAF4908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2593" y="3012519"/>
              <a:ext cx="525100" cy="10668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3D27E66-19C0-4005-AD29-13017DD3A9ED}"/>
                    </a:ext>
                  </a:extLst>
                </p:cNvPr>
                <p:cNvSpPr/>
                <p:nvPr/>
              </p:nvSpPr>
              <p:spPr>
                <a:xfrm>
                  <a:off x="97411" y="3111107"/>
                  <a:ext cx="7554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3D27E66-19C0-4005-AD29-13017DD3A9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11" y="3111107"/>
                  <a:ext cx="755463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EA406FA-63FF-4CC1-9ED3-87DCE81CA245}"/>
                  </a:ext>
                </a:extLst>
              </p:cNvPr>
              <p:cNvSpPr/>
              <p:nvPr/>
            </p:nvSpPr>
            <p:spPr>
              <a:xfrm>
                <a:off x="4044477" y="1857983"/>
                <a:ext cx="65006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zh-CN" altLang="en-US" sz="2800" dirty="0"/>
                  <a:t> 曲线具有连续、可微、凸函数的特点</a:t>
                </a: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EA406FA-63FF-4CC1-9ED3-87DCE81CA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477" y="1857983"/>
                <a:ext cx="6500626" cy="523220"/>
              </a:xfrm>
              <a:prstGeom prst="rect">
                <a:avLst/>
              </a:prstGeom>
              <a:blipFill>
                <a:blip r:embed="rId13"/>
                <a:stretch>
                  <a:fillRect t="-12791" r="-469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7C2BDE4-CFBF-4844-B797-1B34041A1ECC}"/>
                  </a:ext>
                </a:extLst>
              </p:cNvPr>
              <p:cNvSpPr/>
              <p:nvPr/>
            </p:nvSpPr>
            <p:spPr>
              <a:xfrm>
                <a:off x="9089630" y="4793307"/>
                <a:ext cx="2698229" cy="954107"/>
              </a:xfrm>
              <a:prstGeom prst="rect">
                <a:avLst/>
              </a:prstGeom>
              <a:solidFill>
                <a:srgbClr val="FEF57F">
                  <a:alpha val="44000"/>
                </a:srgb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dirty="0"/>
                  <a:t>时求得最佳解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7C2BDE4-CFBF-4844-B797-1B34041A1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630" y="4793307"/>
                <a:ext cx="2698229" cy="954107"/>
              </a:xfrm>
              <a:prstGeom prst="rect">
                <a:avLst/>
              </a:prstGeom>
              <a:blipFill>
                <a:blip r:embed="rId14"/>
                <a:stretch>
                  <a:fillRect l="-4515" t="-6369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标题 1">
            <a:extLst>
              <a:ext uri="{FF2B5EF4-FFF2-40B4-BE49-F238E27FC236}">
                <a16:creationId xmlns:a16="http://schemas.microsoft.com/office/drawing/2014/main" id="{AAD9E1F0-5AB4-4EA7-B304-2980CB824454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线性回归算法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5275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0">
                <a:extLst>
                  <a:ext uri="{FF2B5EF4-FFF2-40B4-BE49-F238E27FC236}">
                    <a16:creationId xmlns:a16="http://schemas.microsoft.com/office/drawing/2014/main" id="{17382C10-B00C-422E-97C7-B25D114901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460" y="1003824"/>
                <a:ext cx="2738469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∇</m:t>
                        </m:r>
                        <m:r>
                          <a:rPr kumimoji="0" lang="en-US" altLang="zh-C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altLang="zh-C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</m:d>
                  </m:oMath>
                </a14:m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求解：</a:t>
                </a: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0">
                <a:extLst>
                  <a:ext uri="{FF2B5EF4-FFF2-40B4-BE49-F238E27FC236}">
                    <a16:creationId xmlns:a16="http://schemas.microsoft.com/office/drawing/2014/main" id="{17382C10-B00C-422E-97C7-B25D11490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460" y="1003824"/>
                <a:ext cx="2738469" cy="523220"/>
              </a:xfrm>
              <a:prstGeom prst="rect">
                <a:avLst/>
              </a:prstGeom>
              <a:blipFill>
                <a:blip r:embed="rId4"/>
                <a:stretch>
                  <a:fillRect t="-12941" b="-329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EA406FA-63FF-4CC1-9ED3-87DCE81CA245}"/>
                  </a:ext>
                </a:extLst>
              </p:cNvPr>
              <p:cNvSpPr/>
              <p:nvPr/>
            </p:nvSpPr>
            <p:spPr>
              <a:xfrm>
                <a:off x="1074407" y="3011955"/>
                <a:ext cx="22679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当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是单变量时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EA406FA-63FF-4CC1-9ED3-87DCE81CA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07" y="3011955"/>
                <a:ext cx="2267993" cy="461665"/>
              </a:xfrm>
              <a:prstGeom prst="rect">
                <a:avLst/>
              </a:prstGeom>
              <a:blipFill>
                <a:blip r:embed="rId5"/>
                <a:stretch>
                  <a:fillRect l="-4032" t="-10526" r="-32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7C2BDE4-CFBF-4844-B797-1B34041A1ECC}"/>
                  </a:ext>
                </a:extLst>
              </p:cNvPr>
              <p:cNvSpPr/>
              <p:nvPr/>
            </p:nvSpPr>
            <p:spPr>
              <a:xfrm>
                <a:off x="4016624" y="5410982"/>
                <a:ext cx="4618520" cy="898964"/>
              </a:xfrm>
              <a:prstGeom prst="rect">
                <a:avLst/>
              </a:prstGeom>
              <a:solidFill>
                <a:srgbClr val="FEF57F">
                  <a:alpha val="44000"/>
                </a:srgbClr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∇</m:t>
                          </m:r>
                          <m:r>
                            <a:rPr kumimoji="0" lang="en-US" altLang="zh-C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  <m:r>
                        <a:rPr kumimoji="0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num>
                        <m:den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𝐗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0" lang="en-US" altLang="zh-CN" sz="2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𝐗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𝐗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E00C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7C2BDE4-CFBF-4844-B797-1B34041A1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624" y="5410982"/>
                <a:ext cx="4618520" cy="898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80AA84B-A618-4A98-AB3F-A8E4C462EE32}"/>
                  </a:ext>
                </a:extLst>
              </p:cNvPr>
              <p:cNvSpPr/>
              <p:nvPr/>
            </p:nvSpPr>
            <p:spPr>
              <a:xfrm>
                <a:off x="243173" y="1572440"/>
                <a:ext cx="12266433" cy="8414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6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𝐗</m:t>
                              </m:r>
                              <m:r>
                                <a:rPr kumimoji="0" lang="en-US" altLang="zh-CN" sz="26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7E00C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6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𝐗</m:t>
                              </m:r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0" lang="en-US" altLang="zh-CN" sz="2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𝐗</m:t>
                          </m:r>
                          <m:r>
                            <a:rPr kumimoji="0" lang="en-US" altLang="zh-CN" sz="2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  <m:r>
                            <a:rPr kumimoji="0" lang="en-US" altLang="zh-CN" sz="2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6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6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𝐗</m:t>
                              </m:r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E00C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altLang="zh-CN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E00C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E00C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</m:d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6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0" lang="en-US" altLang="zh-CN" sz="2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𝑨</m:t>
                          </m:r>
                          <m:r>
                            <a:rPr kumimoji="0" lang="en-US" altLang="zh-CN" sz="2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  <m:r>
                            <a:rPr kumimoji="0" lang="en-US" altLang="zh-CN" sz="2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6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E00C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80AA84B-A618-4A98-AB3F-A8E4C462E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73" y="1572440"/>
                <a:ext cx="12266433" cy="8414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圆角 3">
            <a:extLst>
              <a:ext uri="{FF2B5EF4-FFF2-40B4-BE49-F238E27FC236}">
                <a16:creationId xmlns:a16="http://schemas.microsoft.com/office/drawing/2014/main" id="{2341FD29-196B-4AAA-AAAD-0143FE699BE9}"/>
              </a:ext>
            </a:extLst>
          </p:cNvPr>
          <p:cNvSpPr/>
          <p:nvPr/>
        </p:nvSpPr>
        <p:spPr>
          <a:xfrm>
            <a:off x="844544" y="2893727"/>
            <a:ext cx="4740290" cy="2143075"/>
          </a:xfrm>
          <a:prstGeom prst="roundRect">
            <a:avLst/>
          </a:prstGeom>
          <a:ln w="34925">
            <a:solidFill>
              <a:srgbClr val="0000FF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83C3FFB-3AB9-4185-A2A7-3C5A314784E9}"/>
                  </a:ext>
                </a:extLst>
              </p:cNvPr>
              <p:cNvSpPr/>
              <p:nvPr/>
            </p:nvSpPr>
            <p:spPr>
              <a:xfrm>
                <a:off x="1074407" y="3371798"/>
                <a:ext cx="4230620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E00C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83C3FFB-3AB9-4185-A2A7-3C5A31478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07" y="3371798"/>
                <a:ext cx="4230620" cy="7838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E98BF22-0628-4F89-A108-51E0C667C864}"/>
                  </a:ext>
                </a:extLst>
              </p:cNvPr>
              <p:cNvSpPr/>
              <p:nvPr/>
            </p:nvSpPr>
            <p:spPr>
              <a:xfrm>
                <a:off x="1057185" y="4179421"/>
                <a:ext cx="3577005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∇</m:t>
                          </m:r>
                          <m: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E98BF22-0628-4F89-A108-51E0C667C8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185" y="4179421"/>
                <a:ext cx="3577005" cy="7838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1DA3479-958A-4DEF-9535-133ED126FF9D}"/>
                  </a:ext>
                </a:extLst>
              </p:cNvPr>
              <p:cNvSpPr/>
              <p:nvPr/>
            </p:nvSpPr>
            <p:spPr>
              <a:xfrm>
                <a:off x="6669541" y="3011955"/>
                <a:ext cx="1965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当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𝒘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是向量时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1DA3479-958A-4DEF-9535-133ED126FF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541" y="3011955"/>
                <a:ext cx="1965603" cy="461665"/>
              </a:xfrm>
              <a:prstGeom prst="rect">
                <a:avLst/>
              </a:prstGeom>
              <a:blipFill>
                <a:blip r:embed="rId10"/>
                <a:stretch>
                  <a:fillRect l="-4644" t="-10526" r="-3715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27FC5130-71B2-4503-9B49-A2F9F9A45120}"/>
              </a:ext>
            </a:extLst>
          </p:cNvPr>
          <p:cNvSpPr/>
          <p:nvPr/>
        </p:nvSpPr>
        <p:spPr>
          <a:xfrm>
            <a:off x="6439678" y="2893727"/>
            <a:ext cx="4740290" cy="2143075"/>
          </a:xfrm>
          <a:prstGeom prst="roundRect">
            <a:avLst/>
          </a:prstGeom>
          <a:ln w="34925">
            <a:solidFill>
              <a:srgbClr val="0000FF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7B317E4-B086-41C2-9D34-EACAF20AADC9}"/>
                  </a:ext>
                </a:extLst>
              </p:cNvPr>
              <p:cNvSpPr/>
              <p:nvPr/>
            </p:nvSpPr>
            <p:spPr>
              <a:xfrm>
                <a:off x="6669541" y="3371798"/>
                <a:ext cx="4723068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𝑨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E00C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7B317E4-B086-41C2-9D34-EACAF20AA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541" y="3371798"/>
                <a:ext cx="4723068" cy="783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7F9A86C-59E6-4F4C-89BF-19141509A7F4}"/>
                  </a:ext>
                </a:extLst>
              </p:cNvPr>
              <p:cNvSpPr/>
              <p:nvPr/>
            </p:nvSpPr>
            <p:spPr>
              <a:xfrm>
                <a:off x="6652319" y="4179421"/>
                <a:ext cx="3614451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∇</m:t>
                          </m:r>
                          <m: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𝑨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7F9A86C-59E6-4F4C-89BF-19141509A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319" y="4179421"/>
                <a:ext cx="3614451" cy="7838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标题 1">
            <a:extLst>
              <a:ext uri="{FF2B5EF4-FFF2-40B4-BE49-F238E27FC236}">
                <a16:creationId xmlns:a16="http://schemas.microsoft.com/office/drawing/2014/main" id="{24F154E6-BA49-459F-B8DA-4C3D188C5DD1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线性回归算法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40816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线性回归算法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84794" y="366437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621558" y="1190444"/>
            <a:ext cx="6479002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119A0-E9A4-4E81-8AEB-8A0C5137CE86}"/>
              </a:ext>
            </a:extLst>
          </p:cNvPr>
          <p:cNvCxnSpPr>
            <a:cxnSpLocks/>
          </p:cNvCxnSpPr>
          <p:nvPr/>
        </p:nvCxnSpPr>
        <p:spPr>
          <a:xfrm flipH="1">
            <a:off x="5324509" y="1900495"/>
            <a:ext cx="306057" cy="2404755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31A8AED-62B5-4287-8C63-8FAEA2852448}"/>
              </a:ext>
            </a:extLst>
          </p:cNvPr>
          <p:cNvCxnSpPr>
            <a:cxnSpLocks/>
          </p:cNvCxnSpPr>
          <p:nvPr/>
        </p:nvCxnSpPr>
        <p:spPr>
          <a:xfrm flipH="1" flipV="1">
            <a:off x="5429859" y="6136103"/>
            <a:ext cx="752918" cy="101613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20">
            <a:extLst>
              <a:ext uri="{FF2B5EF4-FFF2-40B4-BE49-F238E27FC236}">
                <a16:creationId xmlns:a16="http://schemas.microsoft.com/office/drawing/2014/main" id="{4B374CE1-3170-4C2C-9C25-7E9827B95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2" y="759253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399D6850-EFFF-4B5F-A0C0-B5FD46D60BED}"/>
              </a:ext>
            </a:extLst>
          </p:cNvPr>
          <p:cNvSpPr/>
          <p:nvPr/>
        </p:nvSpPr>
        <p:spPr>
          <a:xfrm>
            <a:off x="3642115" y="4487829"/>
            <a:ext cx="1642456" cy="633168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EC063C74-CBDD-4C79-BEF7-FBF670FFB184}"/>
              </a:ext>
            </a:extLst>
          </p:cNvPr>
          <p:cNvSpPr/>
          <p:nvPr/>
        </p:nvSpPr>
        <p:spPr>
          <a:xfrm>
            <a:off x="5975377" y="2009837"/>
            <a:ext cx="5866303" cy="3096000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238003A-FEA9-4EAD-ADE0-DB3DE25004B8}"/>
                  </a:ext>
                </a:extLst>
              </p:cNvPr>
              <p:cNvSpPr/>
              <p:nvPr/>
            </p:nvSpPr>
            <p:spPr>
              <a:xfrm>
                <a:off x="6127288" y="3752107"/>
                <a:ext cx="51182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800">
                          <a:solidFill>
                            <a:srgbClr val="7E00CB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238003A-FEA9-4EAD-ADE0-DB3DE2500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288" y="3752107"/>
                <a:ext cx="511825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29C47E1-8C4F-4540-BB71-E1D6F7C964B2}"/>
                  </a:ext>
                </a:extLst>
              </p:cNvPr>
              <p:cNvSpPr/>
              <p:nvPr/>
            </p:nvSpPr>
            <p:spPr>
              <a:xfrm>
                <a:off x="6367267" y="2057817"/>
                <a:ext cx="4987583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zh-CN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28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7E00CB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29C47E1-8C4F-4540-BB71-E1D6F7C96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267" y="2057817"/>
                <a:ext cx="4987583" cy="8989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6772240-4028-406D-AACA-03514715CE9F}"/>
                  </a:ext>
                </a:extLst>
              </p:cNvPr>
              <p:cNvSpPr/>
              <p:nvPr/>
            </p:nvSpPr>
            <p:spPr>
              <a:xfrm>
                <a:off x="7348229" y="3064671"/>
                <a:ext cx="31205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7E00CB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6772240-4028-406D-AACA-03514715CE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8229" y="3064671"/>
                <a:ext cx="312059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767DDBA-2460-461E-BE1A-9D064E374C18}"/>
                  </a:ext>
                </a:extLst>
              </p:cNvPr>
              <p:cNvSpPr/>
              <p:nvPr/>
            </p:nvSpPr>
            <p:spPr>
              <a:xfrm>
                <a:off x="10384119" y="3735957"/>
                <a:ext cx="1260730" cy="534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rgbClr val="7E00CB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solidFill>
                          <a:srgbClr val="7E00CB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767DDBA-2460-461E-BE1A-9D064E374C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4119" y="3735957"/>
                <a:ext cx="1260730" cy="5343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2F4483C-F476-456E-B893-FBBE2944D655}"/>
                  </a:ext>
                </a:extLst>
              </p:cNvPr>
              <p:cNvSpPr/>
              <p:nvPr/>
            </p:nvSpPr>
            <p:spPr>
              <a:xfrm>
                <a:off x="6673125" y="4467842"/>
                <a:ext cx="4800994" cy="534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=(</m:t>
                        </m:r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/>
                  <a:t>，</a:t>
                </a:r>
                <a:r>
                  <a:rPr lang="zh-CN" altLang="en-US" sz="2800" dirty="0"/>
                  <a:t>称为广义逆</a:t>
                </a: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2F4483C-F476-456E-B893-FBBE2944D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125" y="4467842"/>
                <a:ext cx="4800994" cy="534377"/>
              </a:xfrm>
              <a:prstGeom prst="rect">
                <a:avLst/>
              </a:prstGeom>
              <a:blipFill>
                <a:blip r:embed="rId14"/>
                <a:stretch>
                  <a:fillRect t="-10227" r="-1525" b="-306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074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E5378484-4511-42E3-9140-A18505911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6" y="1028882"/>
            <a:ext cx="111421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线性回归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算法</a:t>
            </a:r>
            <a:endParaRPr kumimoji="0" lang="en-US" sz="2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CCCB4D0-9944-4717-8583-A53B09B9C798}"/>
              </a:ext>
            </a:extLst>
          </p:cNvPr>
          <p:cNvSpPr/>
          <p:nvPr/>
        </p:nvSpPr>
        <p:spPr>
          <a:xfrm>
            <a:off x="327460" y="1481900"/>
            <a:ext cx="11700000" cy="4968000"/>
          </a:xfrm>
          <a:prstGeom prst="roundRect">
            <a:avLst/>
          </a:prstGeom>
          <a:solidFill>
            <a:srgbClr val="D8D8FF">
              <a:alpha val="74000"/>
            </a:srgb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F6135B83-FFEE-4D7E-AD12-EE87E9B8AEC0}"/>
                  </a:ext>
                </a:extLst>
              </p:cNvPr>
              <p:cNvSpPr/>
              <p:nvPr/>
            </p:nvSpPr>
            <p:spPr>
              <a:xfrm>
                <a:off x="862080" y="1570608"/>
                <a:ext cx="8952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对训练样本集</a:t>
                </a:r>
                <a14:m>
                  <m:oMath xmlns:m="http://schemas.openxmlformats.org/officeDocument/2006/math">
                    <m:r>
                      <a:rPr kumimoji="0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构造输入特征向量矩阵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altLang="zh-CN" sz="2400" b="1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和输出向量</a:t>
                </a:r>
                <a:r>
                  <a:rPr kumimoji="0" lang="zh-CN" alt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7E00CB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F6135B83-FFEE-4D7E-AD12-EE87E9B8A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80" y="1570608"/>
                <a:ext cx="8952479" cy="461665"/>
              </a:xfrm>
              <a:prstGeom prst="rect">
                <a:avLst/>
              </a:prstGeom>
              <a:blipFill>
                <a:blip r:embed="rId4"/>
                <a:stretch>
                  <a:fillRect l="-885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536BD0F-E70A-4A7C-A553-4E54ECBB3329}"/>
                  </a:ext>
                </a:extLst>
              </p:cNvPr>
              <p:cNvSpPr/>
              <p:nvPr/>
            </p:nvSpPr>
            <p:spPr>
              <a:xfrm>
                <a:off x="2955577" y="2166501"/>
                <a:ext cx="3558090" cy="1838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−−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−−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8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−−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536BD0F-E70A-4A7C-A553-4E54ECBB33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577" y="2166501"/>
                <a:ext cx="3558090" cy="18386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20A77F4-491D-4DA7-8C6E-AE7CB7B42B45}"/>
                  </a:ext>
                </a:extLst>
              </p:cNvPr>
              <p:cNvSpPr/>
              <p:nvPr/>
            </p:nvSpPr>
            <p:spPr>
              <a:xfrm>
                <a:off x="7423935" y="2295706"/>
                <a:ext cx="1688411" cy="1679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7E00CB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7E00C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7E00C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8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7E00C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20A77F4-491D-4DA7-8C6E-AE7CB7B42B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935" y="2295706"/>
                <a:ext cx="1688411" cy="16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5F69ABD-C2DC-4AA6-AA4B-E4BC57DED32B}"/>
                  </a:ext>
                </a:extLst>
              </p:cNvPr>
              <p:cNvSpPr/>
              <p:nvPr/>
            </p:nvSpPr>
            <p:spPr>
              <a:xfrm>
                <a:off x="862080" y="4197646"/>
                <a:ext cx="8952479" cy="5343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Arial" charset="0"/>
                  </a:rPr>
                  <a:t>计算广义逆：</a:t>
                </a:r>
                <a:r>
                  <a:rPr lang="en-US" altLang="zh-CN" sz="2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US" altLang="zh-CN" sz="2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5F69ABD-C2DC-4AA6-AA4B-E4BC57DED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80" y="4197646"/>
                <a:ext cx="8952479" cy="534377"/>
              </a:xfrm>
              <a:prstGeom prst="rect">
                <a:avLst/>
              </a:prstGeom>
              <a:blipFill>
                <a:blip r:embed="rId7"/>
                <a:stretch>
                  <a:fillRect l="-885" b="-252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17B28C7-D8E0-468E-B662-3D3C652EA05B}"/>
                  </a:ext>
                </a:extLst>
              </p:cNvPr>
              <p:cNvSpPr/>
              <p:nvPr/>
            </p:nvSpPr>
            <p:spPr>
              <a:xfrm>
                <a:off x="862079" y="5175286"/>
                <a:ext cx="8952479" cy="5343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Arial" charset="0"/>
                  </a:rPr>
                  <a:t>计算回归值：</a:t>
                </a:r>
                <a:r>
                  <a:rPr lang="en-US" altLang="zh-CN" sz="2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EFA28F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8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rgbClr val="7E00CB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17B28C7-D8E0-468E-B662-3D3C652EA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79" y="5175286"/>
                <a:ext cx="8952479" cy="534377"/>
              </a:xfrm>
              <a:prstGeom prst="rect">
                <a:avLst/>
              </a:prstGeom>
              <a:blipFill>
                <a:blip r:embed="rId8"/>
                <a:stretch>
                  <a:fillRect l="-885" b="-238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B7830D3C-2EF8-4F95-9B40-F5FD8AFC5911}"/>
              </a:ext>
            </a:extLst>
          </p:cNvPr>
          <p:cNvGrpSpPr/>
          <p:nvPr/>
        </p:nvGrpSpPr>
        <p:grpSpPr>
          <a:xfrm>
            <a:off x="7797110" y="4197646"/>
            <a:ext cx="2956915" cy="2162423"/>
            <a:chOff x="7797110" y="4197646"/>
            <a:chExt cx="2956915" cy="2162423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06A74B8-DD5C-4125-8BD9-5384F50BEF84}"/>
                </a:ext>
              </a:extLst>
            </p:cNvPr>
            <p:cNvSpPr/>
            <p:nvPr/>
          </p:nvSpPr>
          <p:spPr>
            <a:xfrm>
              <a:off x="7937108" y="4197646"/>
              <a:ext cx="2676921" cy="2160000"/>
            </a:xfrm>
            <a:prstGeom prst="rect">
              <a:avLst/>
            </a:prstGeom>
            <a:solidFill>
              <a:srgbClr val="FEF57F">
                <a:alpha val="44000"/>
              </a:srgbClr>
            </a:solidFill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620650CE-1D6D-4840-BC63-F61EB66D963D}"/>
                    </a:ext>
                  </a:extLst>
                </p:cNvPr>
                <p:cNvSpPr/>
                <p:nvPr/>
              </p:nvSpPr>
              <p:spPr>
                <a:xfrm>
                  <a:off x="8034313" y="4203958"/>
                  <a:ext cx="267692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CN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𝐗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 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×(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+1)</m:t>
                      </m:r>
                    </m:oMath>
                  </a14:m>
                  <a:r>
                    <a:rPr kumimoji="0" lang="en-US" altLang="zh-CN" sz="2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620650CE-1D6D-4840-BC63-F61EB66D96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313" y="4203958"/>
                  <a:ext cx="2676921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F6F5D81A-B784-4691-B182-398376893306}"/>
                    </a:ext>
                  </a:extLst>
                </p:cNvPr>
                <p:cNvSpPr/>
                <p:nvPr/>
              </p:nvSpPr>
              <p:spPr>
                <a:xfrm>
                  <a:off x="8060680" y="5836849"/>
                  <a:ext cx="267692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𝒘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 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+1)</m:t>
                      </m:r>
                    </m:oMath>
                  </a14:m>
                  <a:r>
                    <a:rPr kumimoji="0" lang="en-US" altLang="zh-CN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Cambria Math" panose="02040503050406030204" pitchFamily="18" charset="0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</m:t>
                      </m:r>
                    </m:oMath>
                  </a14:m>
                  <a:r>
                    <a:rPr kumimoji="0" lang="en-US" altLang="zh-CN" sz="2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F6F5D81A-B784-4691-B182-3983768933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0680" y="5836849"/>
                  <a:ext cx="2676921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06F4E2CA-7C7D-430A-A056-4E25394723D4}"/>
                    </a:ext>
                  </a:extLst>
                </p:cNvPr>
                <p:cNvSpPr/>
                <p:nvPr/>
              </p:nvSpPr>
              <p:spPr>
                <a:xfrm>
                  <a:off x="8060681" y="4830634"/>
                  <a:ext cx="267692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E00C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𝑌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 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𝑁</m:t>
                      </m:r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</m:t>
                      </m:r>
                    </m:oMath>
                  </a14:m>
                  <a:r>
                    <a:rPr kumimoji="0" lang="en-US" altLang="zh-CN" sz="2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06F4E2CA-7C7D-430A-A056-4E25394723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0681" y="4830634"/>
                  <a:ext cx="2676921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BE70CF7F-0F58-485B-AC5C-50C3C05BB0DE}"/>
                    </a:ext>
                  </a:extLst>
                </p:cNvPr>
                <p:cNvSpPr/>
                <p:nvPr/>
              </p:nvSpPr>
              <p:spPr>
                <a:xfrm>
                  <a:off x="7797110" y="5334142"/>
                  <a:ext cx="2956915" cy="5343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: 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𝑑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+1)×</m:t>
                        </m:r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kumimoji="0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BE70CF7F-0F58-485B-AC5C-50C3C05BB0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110" y="5334142"/>
                  <a:ext cx="2956915" cy="5343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线性回归算法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4092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/>
          </p:cNvSpPr>
          <p:nvPr/>
        </p:nvSpPr>
        <p:spPr bwMode="auto">
          <a:xfrm>
            <a:off x="0" y="5589240"/>
            <a:ext cx="12192000" cy="864096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-24680" y="5425669"/>
            <a:ext cx="12216680" cy="357166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EB2B6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8398"/>
            <a:ext cx="1349719" cy="4046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24680" y="6436962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09096AF-27B2-499C-A21C-C65C892B8B1D}"/>
              </a:ext>
            </a:extLst>
          </p:cNvPr>
          <p:cNvSpPr txBox="1">
            <a:spLocks/>
          </p:cNvSpPr>
          <p:nvPr/>
        </p:nvSpPr>
        <p:spPr bwMode="black">
          <a:xfrm>
            <a:off x="407368" y="122882"/>
            <a:ext cx="1092519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/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第三讲 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线性回归 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(</a:t>
            </a:r>
            <a:r>
              <a:rPr lang="en-US" altLang="zh-CN" i="1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Linear Regression</a:t>
            </a:r>
            <a:r>
              <a:rPr lang="en-US" altLang="zh-CN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)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SemiConden" panose="020B0502040204020203" pitchFamily="34" charset="0"/>
              <a:ea typeface="黑体" pitchFamily="49" charset="-122"/>
              <a:cs typeface="+mj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11AAC-03BE-45BB-A5C8-11C5A0B0B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F87941C-E296-4102-A738-C023D7537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598613"/>
            <a:ext cx="8353425" cy="217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3.1 </a:t>
            </a:r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线性回归问题  </a:t>
            </a: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2400" b="1" i="1" dirty="0">
                <a:solidFill>
                  <a:srgbClr val="0000FF"/>
                </a:solidFill>
                <a:latin typeface="宋体" panose="02010600030101010101" pitchFamily="2" charset="-122"/>
              </a:rPr>
              <a:t>Linear Regression Problem</a:t>
            </a: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3.2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线性回归算法 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2400" b="1" i="1" dirty="0">
                <a:solidFill>
                  <a:srgbClr val="000000"/>
                </a:solidFill>
                <a:latin typeface="宋体" panose="02010600030101010101" pitchFamily="2" charset="-122"/>
              </a:rPr>
              <a:t>Linear Regression Algorithm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3.3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梯度下降法 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2400" b="1" i="1" dirty="0">
                <a:solidFill>
                  <a:srgbClr val="000000"/>
                </a:solidFill>
                <a:latin typeface="宋体" panose="02010600030101010101" pitchFamily="2" charset="-122"/>
              </a:rPr>
              <a:t>Gradient Descent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/>
          </p:cNvSpPr>
          <p:nvPr/>
        </p:nvSpPr>
        <p:spPr bwMode="auto">
          <a:xfrm>
            <a:off x="0" y="5589240"/>
            <a:ext cx="12192000" cy="864096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-24680" y="5425669"/>
            <a:ext cx="12216680" cy="357166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EB2B6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8398"/>
            <a:ext cx="1349719" cy="4046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24680" y="6436962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    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09096AF-27B2-499C-A21C-C65C892B8B1D}"/>
              </a:ext>
            </a:extLst>
          </p:cNvPr>
          <p:cNvSpPr txBox="1">
            <a:spLocks/>
          </p:cNvSpPr>
          <p:nvPr/>
        </p:nvSpPr>
        <p:spPr bwMode="black">
          <a:xfrm>
            <a:off x="407368" y="122882"/>
            <a:ext cx="1092519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第三讲 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线性回归 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 (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Linear Regression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)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SemiConden" panose="020B0502040204020203" pitchFamily="34" charset="0"/>
              <a:ea typeface="黑体" pitchFamily="49" charset="-122"/>
              <a:cs typeface="+mj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11AAC-03BE-45BB-A5C8-11C5A0B0B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F87941C-E296-4102-A738-C023D7537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598613"/>
            <a:ext cx="8353425" cy="217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3.1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线性回归问题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Linear Regression Problem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3.2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线性回归算法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Linear Regression Algorithm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梯度下降法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Gradient Descent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4298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lang="zh-CN" altLang="en-US" kern="0" dirty="0">
                <a:solidFill>
                  <a:srgbClr val="000000"/>
                </a:solidFill>
              </a:rPr>
              <a:t>梯度下降法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84794" y="366437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621558" y="1190444"/>
            <a:ext cx="6479002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119A0-E9A4-4E81-8AEB-8A0C5137CE86}"/>
              </a:ext>
            </a:extLst>
          </p:cNvPr>
          <p:cNvCxnSpPr>
            <a:cxnSpLocks/>
          </p:cNvCxnSpPr>
          <p:nvPr/>
        </p:nvCxnSpPr>
        <p:spPr>
          <a:xfrm flipH="1">
            <a:off x="5324509" y="1900495"/>
            <a:ext cx="306057" cy="2404755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31A8AED-62B5-4287-8C63-8FAEA2852448}"/>
              </a:ext>
            </a:extLst>
          </p:cNvPr>
          <p:cNvCxnSpPr>
            <a:cxnSpLocks/>
          </p:cNvCxnSpPr>
          <p:nvPr/>
        </p:nvCxnSpPr>
        <p:spPr>
          <a:xfrm flipH="1" flipV="1">
            <a:off x="5429859" y="6136103"/>
            <a:ext cx="752918" cy="101613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20">
            <a:extLst>
              <a:ext uri="{FF2B5EF4-FFF2-40B4-BE49-F238E27FC236}">
                <a16:creationId xmlns:a16="http://schemas.microsoft.com/office/drawing/2014/main" id="{4B374CE1-3170-4C2C-9C25-7E9827B95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2" y="759253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399D6850-EFFF-4B5F-A0C0-B5FD46D60BED}"/>
              </a:ext>
            </a:extLst>
          </p:cNvPr>
          <p:cNvSpPr/>
          <p:nvPr/>
        </p:nvSpPr>
        <p:spPr>
          <a:xfrm>
            <a:off x="3642115" y="4487829"/>
            <a:ext cx="1642456" cy="633168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EC063C74-CBDD-4C79-BEF7-FBF670FFB184}"/>
              </a:ext>
            </a:extLst>
          </p:cNvPr>
          <p:cNvSpPr/>
          <p:nvPr/>
        </p:nvSpPr>
        <p:spPr>
          <a:xfrm>
            <a:off x="5975377" y="2009837"/>
            <a:ext cx="5866303" cy="3096000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238003A-FEA9-4EAD-ADE0-DB3DE25004B8}"/>
                  </a:ext>
                </a:extLst>
              </p:cNvPr>
              <p:cNvSpPr/>
              <p:nvPr/>
            </p:nvSpPr>
            <p:spPr>
              <a:xfrm>
                <a:off x="6127288" y="3752107"/>
                <a:ext cx="51182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𝐗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0" lang="en-US" altLang="zh-CN" sz="2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𝐗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𝐗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kumimoji="0" lang="en-US" altLang="zh-C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E00C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Y</m:t>
                      </m:r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238003A-FEA9-4EAD-ADE0-DB3DE2500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288" y="3752107"/>
                <a:ext cx="511825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29C47E1-8C4F-4540-BB71-E1D6F7C964B2}"/>
                  </a:ext>
                </a:extLst>
              </p:cNvPr>
              <p:cNvSpPr/>
              <p:nvPr/>
            </p:nvSpPr>
            <p:spPr>
              <a:xfrm>
                <a:off x="6367267" y="2057817"/>
                <a:ext cx="4987583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∇</m:t>
                          </m:r>
                          <m:r>
                            <a:rPr kumimoji="0" lang="en-US" altLang="zh-C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  <m:r>
                        <a:rPr kumimoji="0" lang="en-US" altLang="zh-C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num>
                        <m:den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𝐗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0" lang="en-US" altLang="zh-CN" sz="2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𝐗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𝐗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E00C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29C47E1-8C4F-4540-BB71-E1D6F7C96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267" y="2057817"/>
                <a:ext cx="4987583" cy="8989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6772240-4028-406D-AACA-03514715CE9F}"/>
                  </a:ext>
                </a:extLst>
              </p:cNvPr>
              <p:cNvSpPr/>
              <p:nvPr/>
            </p:nvSpPr>
            <p:spPr>
              <a:xfrm>
                <a:off x="7348229" y="3064671"/>
                <a:ext cx="31205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𝐗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0" lang="en-US" altLang="zh-CN" sz="2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𝐗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𝐗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kumimoji="0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E00C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Y</m:t>
                      </m:r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6772240-4028-406D-AACA-03514715CE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8229" y="3064671"/>
                <a:ext cx="312059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767DDBA-2460-461E-BE1A-9D064E374C18}"/>
                  </a:ext>
                </a:extLst>
              </p:cNvPr>
              <p:cNvSpPr/>
              <p:nvPr/>
            </p:nvSpPr>
            <p:spPr>
              <a:xfrm>
                <a:off x="10384119" y="3735957"/>
                <a:ext cx="1260730" cy="534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altLang="zh-CN" sz="28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𝐗</m:t>
                        </m:r>
                      </m:e>
                      <m:sup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†</m:t>
                        </m:r>
                      </m:sup>
                    </m:sSup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E00CB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7E00C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Y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767DDBA-2460-461E-BE1A-9D064E374C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4119" y="3735957"/>
                <a:ext cx="1260730" cy="5343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2F4483C-F476-456E-B893-FBBE2944D655}"/>
                  </a:ext>
                </a:extLst>
              </p:cNvPr>
              <p:cNvSpPr/>
              <p:nvPr/>
            </p:nvSpPr>
            <p:spPr>
              <a:xfrm>
                <a:off x="6673125" y="4467842"/>
                <a:ext cx="4800994" cy="534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8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𝐗</m:t>
                            </m:r>
                          </m:e>
                          <m:sup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†</m:t>
                            </m:r>
                          </m:sup>
                        </m:sSup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=(</m:t>
                        </m:r>
                        <m:sSup>
                          <m:sSup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8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𝐗</m:t>
                            </m:r>
                          </m:e>
                          <m:sup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p>
                        </m:sSup>
                        <m:r>
                          <a:rPr kumimoji="0" lang="en-US" altLang="zh-CN" sz="28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𝐗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  <m:sup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𝐗</m:t>
                        </m:r>
                      </m:e>
                      <m:sup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，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称为广义逆</a:t>
                </a: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2F4483C-F476-456E-B893-FBBE2944D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125" y="4467842"/>
                <a:ext cx="4800994" cy="534377"/>
              </a:xfrm>
              <a:prstGeom prst="rect">
                <a:avLst/>
              </a:prstGeom>
              <a:blipFill>
                <a:blip r:embed="rId14"/>
                <a:stretch>
                  <a:fillRect t="-10227" r="-1525" b="-306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26A986D3-9F88-4F9C-B9CF-EAE662140BDC}"/>
                  </a:ext>
                </a:extLst>
              </p:cNvPr>
              <p:cNvSpPr/>
              <p:nvPr/>
            </p:nvSpPr>
            <p:spPr>
              <a:xfrm>
                <a:off x="6060100" y="5194734"/>
                <a:ext cx="5780254" cy="903709"/>
              </a:xfrm>
              <a:prstGeom prst="rect">
                <a:avLst/>
              </a:prstGeom>
              <a:solidFill>
                <a:srgbClr val="FEF57F">
                  <a:alpha val="44000"/>
                </a:srgbClr>
              </a:solidFill>
            </p:spPr>
            <p:txBody>
              <a:bodyPr wrap="square">
                <a:spAutoFit/>
              </a:bodyPr>
              <a:lstStyle/>
              <a:p>
                <a:pPr lvl="0"/>
                <a:r>
                  <a:rPr kumimoji="0" lang="zh-CN" alt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=10000</m:t>
                    </m:r>
                    <m:r>
                      <a:rPr lang="zh-CN" alt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=9999</m:t>
                    </m:r>
                    <m:r>
                      <a:rPr lang="zh-CN" alt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0" lang="en-US" altLang="zh-CN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是一个巨大的矩阵，𝑁，𝑑可以更大，如何计算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？</a:t>
                </a: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26A986D3-9F88-4F9C-B9CF-EAE662140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100" y="5194734"/>
                <a:ext cx="5780254" cy="903709"/>
              </a:xfrm>
              <a:prstGeom prst="rect">
                <a:avLst/>
              </a:prstGeom>
              <a:blipFill>
                <a:blip r:embed="rId15"/>
                <a:stretch>
                  <a:fillRect l="-1582" t="-5405" b="-14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876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197" y="993495"/>
            <a:ext cx="336626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回顾感知器算法：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lang="zh-CN" altLang="en-US" kern="0" dirty="0">
                <a:solidFill>
                  <a:srgbClr val="000000"/>
                </a:solidFill>
              </a:rPr>
              <a:t>梯度下降法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3682765-B3CE-4116-A528-11DD803671C7}"/>
              </a:ext>
            </a:extLst>
          </p:cNvPr>
          <p:cNvSpPr/>
          <p:nvPr/>
        </p:nvSpPr>
        <p:spPr>
          <a:xfrm>
            <a:off x="1981204" y="1516715"/>
            <a:ext cx="8835609" cy="4824000"/>
          </a:xfrm>
          <a:prstGeom prst="roundRect">
            <a:avLst/>
          </a:prstGeom>
          <a:solidFill>
            <a:srgbClr val="D8D8FF">
              <a:alpha val="74000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425D8CF-D082-44A8-B6CB-6FB0CEEABBAA}"/>
                  </a:ext>
                </a:extLst>
              </p:cNvPr>
              <p:cNvSpPr/>
              <p:nvPr/>
            </p:nvSpPr>
            <p:spPr>
              <a:xfrm>
                <a:off x="2035829" y="1619955"/>
                <a:ext cx="5782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对样本的特征向量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和权向量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增广化</a:t>
                </a: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425D8CF-D082-44A8-B6CB-6FB0CEEAB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829" y="1619955"/>
                <a:ext cx="5782288" cy="461665"/>
              </a:xfrm>
              <a:prstGeom prst="rect">
                <a:avLst/>
              </a:prstGeom>
              <a:blipFill>
                <a:blip r:embed="rId3"/>
                <a:stretch>
                  <a:fillRect l="-1477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6999466-DA9A-42DD-9C79-75BE9DCDC1B8}"/>
                  </a:ext>
                </a:extLst>
              </p:cNvPr>
              <p:cNvSpPr/>
              <p:nvPr/>
            </p:nvSpPr>
            <p:spPr>
              <a:xfrm>
                <a:off x="2035829" y="2172485"/>
                <a:ext cx="5782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初始化权向量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Arial" charset="0"/>
                  </a:rPr>
                  <a:t>(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例如：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Arial" charset="0"/>
                  </a:rPr>
                  <a:t>)</a:t>
                </a:r>
                <a:endParaRPr lang="zh-CN" altLang="en-US" sz="24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6999466-DA9A-42DD-9C79-75BE9DCDC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829" y="2172485"/>
                <a:ext cx="5782288" cy="461665"/>
              </a:xfrm>
              <a:prstGeom prst="rect">
                <a:avLst/>
              </a:prstGeom>
              <a:blipFill>
                <a:blip r:embed="rId4"/>
                <a:stretch>
                  <a:fillRect l="-1477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D67BEFAA-FE84-4F7D-BB8A-7B2AAD74C0EE}"/>
                  </a:ext>
                </a:extLst>
              </p:cNvPr>
              <p:cNvSpPr/>
              <p:nvPr/>
            </p:nvSpPr>
            <p:spPr>
              <a:xfrm>
                <a:off x="2035829" y="2703688"/>
                <a:ext cx="5782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𝒇𝒐𝒓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=0,1,2,…  (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代表迭代次数）</a:t>
                </a: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D67BEFAA-FE84-4F7D-BB8A-7B2AAD74C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829" y="2703688"/>
                <a:ext cx="5782288" cy="461665"/>
              </a:xfrm>
              <a:prstGeom prst="rect">
                <a:avLst/>
              </a:prstGeom>
              <a:blipFill>
                <a:blip r:embed="rId5"/>
                <a:stretch>
                  <a:fillRect l="-1477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7621528-6C1A-411C-BEEA-4BD876BE0FF0}"/>
                  </a:ext>
                </a:extLst>
              </p:cNvPr>
              <p:cNvSpPr/>
              <p:nvPr/>
            </p:nvSpPr>
            <p:spPr>
              <a:xfrm>
                <a:off x="2302261" y="3245095"/>
                <a:ext cx="8717073" cy="4972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① 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进行到第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次迭代时权向量为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，它对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Arial" charset="0"/>
                  </a:rPr>
                  <a:t>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Arial" charset="0"/>
                  </a:rPr>
                  <a:t>错分</a:t>
                </a:r>
                <a:endParaRPr lang="zh-CN" altLang="en-US" sz="24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7621528-6C1A-411C-BEEA-4BD876BE0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261" y="3245095"/>
                <a:ext cx="8717073" cy="497252"/>
              </a:xfrm>
              <a:prstGeom prst="rect">
                <a:avLst/>
              </a:prstGeom>
              <a:blipFill>
                <a:blip r:embed="rId6"/>
                <a:stretch>
                  <a:fillRect l="-1119" t="-13415" b="-20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F7F1CA8-31BD-4B67-8E83-60AB29A55612}"/>
                  </a:ext>
                </a:extLst>
              </p:cNvPr>
              <p:cNvSpPr/>
              <p:nvPr/>
            </p:nvSpPr>
            <p:spPr>
              <a:xfrm>
                <a:off x="5372179" y="3649376"/>
                <a:ext cx="3100913" cy="566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altLang="zh-CN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F7F1CA8-31BD-4B67-8E83-60AB29A55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179" y="3649376"/>
                <a:ext cx="3100913" cy="566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A23F50B-F4E9-40A0-BAFC-2A06475C2C94}"/>
                  </a:ext>
                </a:extLst>
              </p:cNvPr>
              <p:cNvSpPr/>
              <p:nvPr/>
            </p:nvSpPr>
            <p:spPr>
              <a:xfrm>
                <a:off x="2302261" y="4122970"/>
                <a:ext cx="8717073" cy="564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② </a:t>
                </a:r>
                <a:r>
                  <a:rPr lang="zh-CN" altLang="en-US" sz="2400" dirty="0"/>
                  <a:t>通过下式对权向量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/>
                  <a:t>进行更新：</a:t>
                </a:r>
                <a:r>
                  <a:rPr lang="en-US" altLang="zh-CN" sz="2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zh-CN" altLang="en-US" sz="24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A23F50B-F4E9-40A0-BAFC-2A06475C2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261" y="4122970"/>
                <a:ext cx="8717073" cy="564706"/>
              </a:xfrm>
              <a:prstGeom prst="rect">
                <a:avLst/>
              </a:prstGeom>
              <a:blipFill>
                <a:blip r:embed="rId8"/>
                <a:stretch>
                  <a:fillRect l="-1119" t="-4301" b="-13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2C56FC9-3780-4715-B617-97D72CD13A91}"/>
                  </a:ext>
                </a:extLst>
              </p:cNvPr>
              <p:cNvSpPr/>
              <p:nvPr/>
            </p:nvSpPr>
            <p:spPr>
              <a:xfrm>
                <a:off x="2284834" y="5838529"/>
                <a:ext cx="87519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chemeClr val="tx1"/>
                    </a:solidFill>
                    <a:latin typeface="Arial" charset="0"/>
                  </a:rPr>
                  <a:t>…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直到</a:t>
                </a:r>
                <a:r>
                  <a:rPr lang="zh-CN" altLang="en-US" sz="2400" dirty="0">
                    <a:latin typeface="Arial" charset="0"/>
                  </a:rPr>
                  <a:t>满足停止条件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，此时的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作为学到的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EFA28F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endParaRPr lang="zh-CN" altLang="en-US" sz="1600" b="1" dirty="0">
                  <a:solidFill>
                    <a:srgbClr val="EFA28F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2C56FC9-3780-4715-B617-97D72CD1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834" y="5838529"/>
                <a:ext cx="8751925" cy="461665"/>
              </a:xfrm>
              <a:prstGeom prst="rect">
                <a:avLst/>
              </a:prstGeom>
              <a:blipFill>
                <a:blip r:embed="rId9"/>
                <a:stretch>
                  <a:fillRect l="-1115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48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197" y="993495"/>
            <a:ext cx="336626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回顾感知器算法：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3682765-B3CE-4116-A528-11DD803671C7}"/>
              </a:ext>
            </a:extLst>
          </p:cNvPr>
          <p:cNvSpPr/>
          <p:nvPr/>
        </p:nvSpPr>
        <p:spPr>
          <a:xfrm>
            <a:off x="1981204" y="1516715"/>
            <a:ext cx="8835609" cy="4824000"/>
          </a:xfrm>
          <a:prstGeom prst="roundRect">
            <a:avLst/>
          </a:prstGeom>
          <a:solidFill>
            <a:srgbClr val="D8D8FF">
              <a:alpha val="74000"/>
            </a:srgb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425D8CF-D082-44A8-B6CB-6FB0CEEABBAA}"/>
                  </a:ext>
                </a:extLst>
              </p:cNvPr>
              <p:cNvSpPr/>
              <p:nvPr/>
            </p:nvSpPr>
            <p:spPr>
              <a:xfrm>
                <a:off x="2035829" y="1619955"/>
                <a:ext cx="5782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对样本的特征向量</a:t>
                </a:r>
                <a14:m>
                  <m:oMath xmlns:m="http://schemas.openxmlformats.org/officeDocument/2006/math">
                    <m:r>
                      <a:rPr kumimoji="0" lang="en-US" altLang="zh-CN" sz="2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𝐱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和权向量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𝒘</m:t>
                    </m:r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增广化</a:t>
                </a: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425D8CF-D082-44A8-B6CB-6FB0CEEAB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829" y="1619955"/>
                <a:ext cx="5782288" cy="461665"/>
              </a:xfrm>
              <a:prstGeom prst="rect">
                <a:avLst/>
              </a:prstGeom>
              <a:blipFill>
                <a:blip r:embed="rId3"/>
                <a:stretch>
                  <a:fillRect l="-1477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6999466-DA9A-42DD-9C79-75BE9DCDC1B8}"/>
                  </a:ext>
                </a:extLst>
              </p:cNvPr>
              <p:cNvSpPr/>
              <p:nvPr/>
            </p:nvSpPr>
            <p:spPr>
              <a:xfrm>
                <a:off x="2035829" y="2172485"/>
                <a:ext cx="5782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初始化权向量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(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例如：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𝟎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)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6999466-DA9A-42DD-9C79-75BE9DCDC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829" y="2172485"/>
                <a:ext cx="5782288" cy="461665"/>
              </a:xfrm>
              <a:prstGeom prst="rect">
                <a:avLst/>
              </a:prstGeom>
              <a:blipFill>
                <a:blip r:embed="rId4"/>
                <a:stretch>
                  <a:fillRect l="-1477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D67BEFAA-FE84-4F7D-BB8A-7B2AAD74C0EE}"/>
                  </a:ext>
                </a:extLst>
              </p:cNvPr>
              <p:cNvSpPr/>
              <p:nvPr/>
            </p:nvSpPr>
            <p:spPr>
              <a:xfrm>
                <a:off x="2035829" y="2703688"/>
                <a:ext cx="5782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𝒇𝒐𝒓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=0,1,2,…  (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代表迭代次数）</a:t>
                </a: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D67BEFAA-FE84-4F7D-BB8A-7B2AAD74C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829" y="2703688"/>
                <a:ext cx="5782288" cy="461665"/>
              </a:xfrm>
              <a:prstGeom prst="rect">
                <a:avLst/>
              </a:prstGeom>
              <a:blipFill>
                <a:blip r:embed="rId5"/>
                <a:stretch>
                  <a:fillRect l="-1477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7621528-6C1A-411C-BEEA-4BD876BE0FF0}"/>
                  </a:ext>
                </a:extLst>
              </p:cNvPr>
              <p:cNvSpPr/>
              <p:nvPr/>
            </p:nvSpPr>
            <p:spPr>
              <a:xfrm>
                <a:off x="2302261" y="3245095"/>
                <a:ext cx="8717073" cy="4972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LnTx/>
                    <a:uFillTx/>
                    <a:latin typeface="仿宋" panose="02010609060101010101" pitchFamily="49" charset="-122"/>
                    <a:ea typeface="仿宋" panose="02010609060101010101" pitchFamily="49" charset="-122"/>
                    <a:cs typeface="+mn-cs"/>
                  </a:rPr>
                  <a:t>①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进行到第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次迭代时权向量为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，它对样本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altLang="zh-CN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𝐱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𝒏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𝒕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错分</a:t>
                </a: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7621528-6C1A-411C-BEEA-4BD876BE0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261" y="3245095"/>
                <a:ext cx="8717073" cy="497252"/>
              </a:xfrm>
              <a:prstGeom prst="rect">
                <a:avLst/>
              </a:prstGeom>
              <a:blipFill>
                <a:blip r:embed="rId6"/>
                <a:stretch>
                  <a:fillRect l="-1119" t="-13415" b="-20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F7F1CA8-31BD-4B67-8E83-60AB29A55612}"/>
                  </a:ext>
                </a:extLst>
              </p:cNvPr>
              <p:cNvSpPr/>
              <p:nvPr/>
            </p:nvSpPr>
            <p:spPr>
              <a:xfrm>
                <a:off x="5372179" y="3649376"/>
                <a:ext cx="3100913" cy="566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sign</m:t>
                    </m:r>
                    <m:r>
                      <a:rPr kumimoji="0" lang="en-US" altLang="zh-C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  <m:sup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𝐱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  <m:d>
                          <m:d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</m:d>
                      </m:sub>
                    </m:sSub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≠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F7F1CA8-31BD-4B67-8E83-60AB29A55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179" y="3649376"/>
                <a:ext cx="3100913" cy="566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A23F50B-F4E9-40A0-BAFC-2A06475C2C94}"/>
                  </a:ext>
                </a:extLst>
              </p:cNvPr>
              <p:cNvSpPr/>
              <p:nvPr/>
            </p:nvSpPr>
            <p:spPr>
              <a:xfrm>
                <a:off x="2302261" y="4122970"/>
                <a:ext cx="8717073" cy="564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LnTx/>
                    <a:uFillTx/>
                    <a:latin typeface="仿宋" panose="02010609060101010101" pitchFamily="49" charset="-122"/>
                    <a:ea typeface="仿宋" panose="02010609060101010101" pitchFamily="49" charset="-122"/>
                    <a:cs typeface="+mn-cs"/>
                  </a:rPr>
                  <a:t>②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通过下式对权向量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进行更新：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𝐱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sub>
                    </m:sSub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A23F50B-F4E9-40A0-BAFC-2A06475C2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261" y="4122970"/>
                <a:ext cx="8717073" cy="564706"/>
              </a:xfrm>
              <a:prstGeom prst="rect">
                <a:avLst/>
              </a:prstGeom>
              <a:blipFill>
                <a:blip r:embed="rId8"/>
                <a:stretch>
                  <a:fillRect l="-1119" t="-4301" b="-13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2C56FC9-3780-4715-B617-97D72CD13A91}"/>
                  </a:ext>
                </a:extLst>
              </p:cNvPr>
              <p:cNvSpPr/>
              <p:nvPr/>
            </p:nvSpPr>
            <p:spPr>
              <a:xfrm>
                <a:off x="2284834" y="5838529"/>
                <a:ext cx="87519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…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直到满足停止条件，此时的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作为学到的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FA2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𝒈</m:t>
                    </m:r>
                  </m:oMath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2C56FC9-3780-4715-B617-97D72CD1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834" y="5838529"/>
                <a:ext cx="8751925" cy="461665"/>
              </a:xfrm>
              <a:prstGeom prst="rect">
                <a:avLst/>
              </a:prstGeom>
              <a:blipFill>
                <a:blip r:embed="rId9"/>
                <a:stretch>
                  <a:fillRect l="-1115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6859129-A6C5-4219-8D79-B090628EDF1E}"/>
                  </a:ext>
                </a:extLst>
              </p:cNvPr>
              <p:cNvSpPr/>
              <p:nvPr/>
            </p:nvSpPr>
            <p:spPr>
              <a:xfrm>
                <a:off x="2302261" y="4729860"/>
                <a:ext cx="87170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①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对某些样本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，通过下式对权向量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进行更新：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6859129-A6C5-4219-8D79-B090628EDF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261" y="4729860"/>
                <a:ext cx="8717073" cy="461665"/>
              </a:xfrm>
              <a:prstGeom prst="rect">
                <a:avLst/>
              </a:prstGeom>
              <a:blipFill>
                <a:blip r:embed="rId10"/>
                <a:stretch>
                  <a:fillRect l="-1119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2F0503E-2D17-405C-B453-A5931FFECDBC}"/>
                  </a:ext>
                </a:extLst>
              </p:cNvPr>
              <p:cNvSpPr/>
              <p:nvPr/>
            </p:nvSpPr>
            <p:spPr>
              <a:xfrm>
                <a:off x="3405578" y="5191525"/>
                <a:ext cx="6510436" cy="595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⟦"/>
                          <m:endChr m:val="⟧"/>
                          <m:ctrlPr>
                            <a:rPr lang="en-US" altLang="zh-CN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sign</m:t>
                          </m:r>
                          <m:r>
                            <a:rPr lang="en-US" altLang="zh-CN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000000"/>
                              </a:solidFill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CN" altLang="en-US" sz="2800" dirty="0">
                              <a:solidFill>
                                <a:srgbClr val="000000"/>
                              </a:solidFill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2F0503E-2D17-405C-B453-A5931FFECD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578" y="5191525"/>
                <a:ext cx="6510436" cy="5955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28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197" y="993495"/>
            <a:ext cx="336626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回顾感知器算法：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3682765-B3CE-4116-A528-11DD803671C7}"/>
              </a:ext>
            </a:extLst>
          </p:cNvPr>
          <p:cNvSpPr/>
          <p:nvPr/>
        </p:nvSpPr>
        <p:spPr>
          <a:xfrm>
            <a:off x="1981204" y="1516715"/>
            <a:ext cx="8835609" cy="4032000"/>
          </a:xfrm>
          <a:prstGeom prst="roundRect">
            <a:avLst/>
          </a:prstGeom>
          <a:solidFill>
            <a:srgbClr val="D8D8FF">
              <a:alpha val="74000"/>
            </a:srgb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425D8CF-D082-44A8-B6CB-6FB0CEEABBAA}"/>
                  </a:ext>
                </a:extLst>
              </p:cNvPr>
              <p:cNvSpPr/>
              <p:nvPr/>
            </p:nvSpPr>
            <p:spPr>
              <a:xfrm>
                <a:off x="2035829" y="1619955"/>
                <a:ext cx="5782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对样本的特征向量</a:t>
                </a:r>
                <a14:m>
                  <m:oMath xmlns:m="http://schemas.openxmlformats.org/officeDocument/2006/math">
                    <m:r>
                      <a:rPr kumimoji="0" lang="en-US" altLang="zh-CN" sz="2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𝐱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和权向量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𝒘</m:t>
                    </m:r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增广化</a:t>
                </a: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425D8CF-D082-44A8-B6CB-6FB0CEEAB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829" y="1619955"/>
                <a:ext cx="5782288" cy="461665"/>
              </a:xfrm>
              <a:prstGeom prst="rect">
                <a:avLst/>
              </a:prstGeom>
              <a:blipFill>
                <a:blip r:embed="rId3"/>
                <a:stretch>
                  <a:fillRect l="-1477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6999466-DA9A-42DD-9C79-75BE9DCDC1B8}"/>
                  </a:ext>
                </a:extLst>
              </p:cNvPr>
              <p:cNvSpPr/>
              <p:nvPr/>
            </p:nvSpPr>
            <p:spPr>
              <a:xfrm>
                <a:off x="2035829" y="2172485"/>
                <a:ext cx="5782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初始化权向量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(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例如：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𝟎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)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6999466-DA9A-42DD-9C79-75BE9DCDC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829" y="2172485"/>
                <a:ext cx="5782288" cy="461665"/>
              </a:xfrm>
              <a:prstGeom prst="rect">
                <a:avLst/>
              </a:prstGeom>
              <a:blipFill>
                <a:blip r:embed="rId4"/>
                <a:stretch>
                  <a:fillRect l="-1477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D67BEFAA-FE84-4F7D-BB8A-7B2AAD74C0EE}"/>
                  </a:ext>
                </a:extLst>
              </p:cNvPr>
              <p:cNvSpPr/>
              <p:nvPr/>
            </p:nvSpPr>
            <p:spPr>
              <a:xfrm>
                <a:off x="2035829" y="2703688"/>
                <a:ext cx="5782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𝒇𝒐𝒓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=0,1,2,…  (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代表迭代次数）</a:t>
                </a: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D67BEFAA-FE84-4F7D-BB8A-7B2AAD74C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829" y="2703688"/>
                <a:ext cx="5782288" cy="461665"/>
              </a:xfrm>
              <a:prstGeom prst="rect">
                <a:avLst/>
              </a:prstGeom>
              <a:blipFill>
                <a:blip r:embed="rId5"/>
                <a:stretch>
                  <a:fillRect l="-1477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2C56FC9-3780-4715-B617-97D72CD13A91}"/>
                  </a:ext>
                </a:extLst>
              </p:cNvPr>
              <p:cNvSpPr/>
              <p:nvPr/>
            </p:nvSpPr>
            <p:spPr>
              <a:xfrm>
                <a:off x="2234728" y="4994324"/>
                <a:ext cx="87519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…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直到满足停止条件，此时的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作为学到的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FA2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𝒈</m:t>
                    </m:r>
                  </m:oMath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2C56FC9-3780-4715-B617-97D72CD1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728" y="4994324"/>
                <a:ext cx="8751925" cy="461665"/>
              </a:xfrm>
              <a:prstGeom prst="rect">
                <a:avLst/>
              </a:prstGeom>
              <a:blipFill>
                <a:blip r:embed="rId6"/>
                <a:stretch>
                  <a:fillRect l="-1115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6859129-A6C5-4219-8D79-B090628EDF1E}"/>
                  </a:ext>
                </a:extLst>
              </p:cNvPr>
              <p:cNvSpPr/>
              <p:nvPr/>
            </p:nvSpPr>
            <p:spPr>
              <a:xfrm>
                <a:off x="2439421" y="3284130"/>
                <a:ext cx="87170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仿宋" panose="02010609060101010101" pitchFamily="49" charset="-122"/>
                    <a:ea typeface="仿宋" panose="02010609060101010101" pitchFamily="49" charset="-122"/>
                    <a:cs typeface="+mn-cs"/>
                  </a:rPr>
                  <a:t>①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对某些样本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，通过下式对权向量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进行更新：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6859129-A6C5-4219-8D79-B090628EDF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421" y="3284130"/>
                <a:ext cx="8717073" cy="461665"/>
              </a:xfrm>
              <a:prstGeom prst="rect">
                <a:avLst/>
              </a:prstGeom>
              <a:blipFill>
                <a:blip r:embed="rId7"/>
                <a:stretch>
                  <a:fillRect l="-1049" t="-14667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2F0503E-2D17-405C-B453-A5931FFECDBC}"/>
                  </a:ext>
                </a:extLst>
              </p:cNvPr>
              <p:cNvSpPr/>
              <p:nvPr/>
            </p:nvSpPr>
            <p:spPr>
              <a:xfrm>
                <a:off x="3268418" y="3897695"/>
                <a:ext cx="7314823" cy="948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limLow>
                        <m:limLow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groupChr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groupChr>
                        </m:e>
                        <m:lim>
                          <m: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𝜂</m:t>
                          </m:r>
                        </m:lim>
                      </m:limLow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limLow>
                        <m:limLow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⟦"/>
                                  <m:endChr m:val="⟧"/>
                                  <m:ctrlP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sign</m:t>
                                  </m:r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8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altLang="zh-CN" dirty="0">
                                      <a:solidFill>
                                        <a:srgbClr val="000000"/>
                                      </a:solidFill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zh-CN" altLang="en-US" sz="2800" dirty="0">
                                      <a:solidFill>
                                        <a:srgbClr val="000000"/>
                                      </a:solidFill>
                                    </a:rPr>
                                    <m:t>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groupChr>
                        </m:e>
                        <m:lim>
                          <m:r>
                            <a:rPr kumimoji="0" lang="en-US" altLang="zh-C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lim>
                      </m:limLow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2F0503E-2D17-405C-B453-A5931FFECD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418" y="3897695"/>
                <a:ext cx="7314823" cy="9487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7E67BA0-6833-409B-B246-6C763A2B29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9245" y="4361035"/>
            <a:ext cx="432435" cy="71437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C77D669-A139-49A3-9F03-BEBADACDA2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9780" y="4434975"/>
            <a:ext cx="4792980" cy="49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91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197" y="993495"/>
            <a:ext cx="336626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回顾感知器算法：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3682765-B3CE-4116-A528-11DD803671C7}"/>
              </a:ext>
            </a:extLst>
          </p:cNvPr>
          <p:cNvSpPr/>
          <p:nvPr/>
        </p:nvSpPr>
        <p:spPr>
          <a:xfrm>
            <a:off x="1981204" y="1516715"/>
            <a:ext cx="8835609" cy="4032000"/>
          </a:xfrm>
          <a:prstGeom prst="roundRect">
            <a:avLst/>
          </a:prstGeom>
          <a:solidFill>
            <a:srgbClr val="D8D8FF">
              <a:alpha val="74000"/>
            </a:srgb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425D8CF-D082-44A8-B6CB-6FB0CEEABBAA}"/>
                  </a:ext>
                </a:extLst>
              </p:cNvPr>
              <p:cNvSpPr/>
              <p:nvPr/>
            </p:nvSpPr>
            <p:spPr>
              <a:xfrm>
                <a:off x="2035829" y="1619955"/>
                <a:ext cx="5782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对样本的特征向量</a:t>
                </a:r>
                <a14:m>
                  <m:oMath xmlns:m="http://schemas.openxmlformats.org/officeDocument/2006/math">
                    <m:r>
                      <a:rPr kumimoji="0" lang="en-US" altLang="zh-CN" sz="2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𝐱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和权向量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𝒘</m:t>
                    </m:r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增广化</a:t>
                </a: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425D8CF-D082-44A8-B6CB-6FB0CEEAB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829" y="1619955"/>
                <a:ext cx="5782288" cy="461665"/>
              </a:xfrm>
              <a:prstGeom prst="rect">
                <a:avLst/>
              </a:prstGeom>
              <a:blipFill>
                <a:blip r:embed="rId4"/>
                <a:stretch>
                  <a:fillRect l="-1477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6999466-DA9A-42DD-9C79-75BE9DCDC1B8}"/>
                  </a:ext>
                </a:extLst>
              </p:cNvPr>
              <p:cNvSpPr/>
              <p:nvPr/>
            </p:nvSpPr>
            <p:spPr>
              <a:xfrm>
                <a:off x="2035829" y="2172485"/>
                <a:ext cx="5782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初始化权向量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(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例如：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𝟎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)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6999466-DA9A-42DD-9C79-75BE9DCDC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829" y="2172485"/>
                <a:ext cx="5782288" cy="461665"/>
              </a:xfrm>
              <a:prstGeom prst="rect">
                <a:avLst/>
              </a:prstGeom>
              <a:blipFill>
                <a:blip r:embed="rId5"/>
                <a:stretch>
                  <a:fillRect l="-1477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D67BEFAA-FE84-4F7D-BB8A-7B2AAD74C0EE}"/>
                  </a:ext>
                </a:extLst>
              </p:cNvPr>
              <p:cNvSpPr/>
              <p:nvPr/>
            </p:nvSpPr>
            <p:spPr>
              <a:xfrm>
                <a:off x="2035829" y="2703688"/>
                <a:ext cx="5782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𝒇𝒐𝒓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=0,1,2,…  (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代表迭代次数）</a:t>
                </a: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D67BEFAA-FE84-4F7D-BB8A-7B2AAD74C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829" y="2703688"/>
                <a:ext cx="5782288" cy="461665"/>
              </a:xfrm>
              <a:prstGeom prst="rect">
                <a:avLst/>
              </a:prstGeom>
              <a:blipFill>
                <a:blip r:embed="rId6"/>
                <a:stretch>
                  <a:fillRect l="-1477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2C56FC9-3780-4715-B617-97D72CD13A91}"/>
                  </a:ext>
                </a:extLst>
              </p:cNvPr>
              <p:cNvSpPr/>
              <p:nvPr/>
            </p:nvSpPr>
            <p:spPr>
              <a:xfrm>
                <a:off x="2234728" y="4994324"/>
                <a:ext cx="87519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…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直到满足停止条件，此时的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作为学到的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FA2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𝒈</m:t>
                    </m:r>
                  </m:oMath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2C56FC9-3780-4715-B617-97D72CD1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728" y="4994324"/>
                <a:ext cx="8751925" cy="461665"/>
              </a:xfrm>
              <a:prstGeom prst="rect">
                <a:avLst/>
              </a:prstGeom>
              <a:blipFill>
                <a:blip r:embed="rId7"/>
                <a:stretch>
                  <a:fillRect l="-1115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6859129-A6C5-4219-8D79-B090628EDF1E}"/>
                  </a:ext>
                </a:extLst>
              </p:cNvPr>
              <p:cNvSpPr/>
              <p:nvPr/>
            </p:nvSpPr>
            <p:spPr>
              <a:xfrm>
                <a:off x="2439421" y="3284130"/>
                <a:ext cx="87170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仿宋" panose="02010609060101010101" pitchFamily="49" charset="-122"/>
                    <a:ea typeface="仿宋" panose="02010609060101010101" pitchFamily="49" charset="-122"/>
                    <a:cs typeface="+mn-cs"/>
                  </a:rPr>
                  <a:t>①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对某些样本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，通过下式对权向量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进行更新：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6859129-A6C5-4219-8D79-B090628EDF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421" y="3284130"/>
                <a:ext cx="8717073" cy="461665"/>
              </a:xfrm>
              <a:prstGeom prst="rect">
                <a:avLst/>
              </a:prstGeom>
              <a:blipFill>
                <a:blip r:embed="rId8"/>
                <a:stretch>
                  <a:fillRect l="-1049" t="-14667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2F0503E-2D17-405C-B453-A5931FFECDBC}"/>
                  </a:ext>
                </a:extLst>
              </p:cNvPr>
              <p:cNvSpPr/>
              <p:nvPr/>
            </p:nvSpPr>
            <p:spPr>
              <a:xfrm>
                <a:off x="3268418" y="3897695"/>
                <a:ext cx="7314823" cy="948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limLow>
                        <m:limLow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groupChr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groupChr>
                        </m:e>
                        <m:lim>
                          <m: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𝜂</m:t>
                          </m:r>
                        </m:lim>
                      </m:limLow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limLow>
                        <m:limLow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groupChr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d>
                                <m:dPr>
                                  <m:begChr m:val="⟦"/>
                                  <m:endChr m:val="⟧"/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zh-C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sign</m:t>
                                  </m:r>
                                  <m:d>
                                    <m:dPr>
                                      <m:ctrlP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kumimoji="0" lang="en-US" altLang="zh-CN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altLang="zh-CN" sz="28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𝒘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kumimoji="0" lang="en-US" altLang="zh-CN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kumimoji="0" lang="en-US" altLang="zh-CN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800" b="1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𝑛</m:t>
                                          </m:r>
                                          <m:d>
                                            <m:dPr>
                                              <m:ctrlPr>
                                                <a:rPr kumimoji="0" lang="en-US" altLang="zh-CN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FF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altLang="zh-CN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FF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kumimoji="0" lang="en-US" altLang="zh-CN" sz="18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Arial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kumimoji="0" lang="zh-CN" altLang="en-US" sz="28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Arial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  <m:d>
                                    <m:dPr>
                                      <m:ctrlP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𝑡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</m:groupChr>
                        </m:e>
                        <m:lim>
                          <m:r>
                            <a:rPr kumimoji="0" lang="en-US" altLang="zh-C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𝐯</m:t>
                          </m:r>
                        </m:lim>
                      </m:limLow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2F0503E-2D17-405C-B453-A5931FFECD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418" y="3897695"/>
                <a:ext cx="7314823" cy="9487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1DE0A99-A5D9-462F-89F8-21F78341D403}"/>
                  </a:ext>
                </a:extLst>
              </p:cNvPr>
              <p:cNvSpPr/>
              <p:nvPr/>
            </p:nvSpPr>
            <p:spPr>
              <a:xfrm>
                <a:off x="695196" y="5734241"/>
                <a:ext cx="11268204" cy="461665"/>
              </a:xfrm>
              <a:prstGeom prst="rect">
                <a:avLst/>
              </a:prstGeom>
              <a:solidFill>
                <a:srgbClr val="FEF57F">
                  <a:alpha val="44000"/>
                </a:srgbClr>
              </a:solidFill>
            </p:spPr>
            <p:txBody>
              <a:bodyPr wrap="square">
                <a:spAutoFit/>
              </a:bodyPr>
              <a:lstStyle/>
              <a:p>
                <a:pPr lvl="0"/>
                <a:r>
                  <a:rPr kumimoji="0" lang="zh-CN" alt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算法可理解成通过选择</a:t>
                </a:r>
                <a14:m>
                  <m:oMath xmlns:m="http://schemas.openxmlformats.org/officeDocument/2006/math">
                    <m:d>
                      <m:dPr>
                        <m:begChr m:val="（"/>
                        <m:endChr m:val="）"/>
                        <m:ctrlPr>
                          <a:rPr lang="zh-CN" alt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zh-CN" alt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CN" sz="2400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，以及确定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“停止条件”</a:t>
                </a:r>
                <a:r>
                  <a:rPr lang="zh-CN" altLang="en-US" sz="2400" dirty="0">
                    <a:solidFill>
                      <a:srgbClr val="000000"/>
                    </a:solidFill>
                  </a:rPr>
                  <a:t>的找到最佳解的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迭代优化过程</a:t>
                </a: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1DE0A99-A5D9-462F-89F8-21F78341D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96" y="5734241"/>
                <a:ext cx="11268204" cy="461665"/>
              </a:xfrm>
              <a:prstGeom prst="rect">
                <a:avLst/>
              </a:prstGeom>
              <a:blipFill>
                <a:blip r:embed="rId10"/>
                <a:stretch>
                  <a:fillRect l="-811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6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197" y="993495"/>
            <a:ext cx="336626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迭代优化：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3682765-B3CE-4116-A528-11DD803671C7}"/>
              </a:ext>
            </a:extLst>
          </p:cNvPr>
          <p:cNvSpPr/>
          <p:nvPr/>
        </p:nvSpPr>
        <p:spPr>
          <a:xfrm>
            <a:off x="1432560" y="1516715"/>
            <a:ext cx="9563100" cy="1584000"/>
          </a:xfrm>
          <a:prstGeom prst="roundRect">
            <a:avLst/>
          </a:prstGeom>
          <a:solidFill>
            <a:srgbClr val="D8D8FF">
              <a:alpha val="74000"/>
            </a:srgb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D67BEFAA-FE84-4F7D-BB8A-7B2AAD74C0EE}"/>
                  </a:ext>
                </a:extLst>
              </p:cNvPr>
              <p:cNvSpPr/>
              <p:nvPr/>
            </p:nvSpPr>
            <p:spPr>
              <a:xfrm>
                <a:off x="2012969" y="1574526"/>
                <a:ext cx="5782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𝒇𝒐𝒓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=0,1,2,…  (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代表迭代次数）</a:t>
                </a: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D67BEFAA-FE84-4F7D-BB8A-7B2AAD74C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969" y="1574526"/>
                <a:ext cx="5782288" cy="461665"/>
              </a:xfrm>
              <a:prstGeom prst="rect">
                <a:avLst/>
              </a:prstGeom>
              <a:blipFill>
                <a:blip r:embed="rId3"/>
                <a:stretch>
                  <a:fillRect l="-137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2C56FC9-3780-4715-B617-97D72CD13A91}"/>
                  </a:ext>
                </a:extLst>
              </p:cNvPr>
              <p:cNvSpPr/>
              <p:nvPr/>
            </p:nvSpPr>
            <p:spPr>
              <a:xfrm>
                <a:off x="1884208" y="2599990"/>
                <a:ext cx="87519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…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直到满足停止条件，此时的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作为学到的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FA2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𝒈</m:t>
                    </m:r>
                  </m:oMath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2C56FC9-3780-4715-B617-97D72CD1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208" y="2599990"/>
                <a:ext cx="8751925" cy="461665"/>
              </a:xfrm>
              <a:prstGeom prst="rect">
                <a:avLst/>
              </a:prstGeom>
              <a:blipFill>
                <a:blip r:embed="rId4"/>
                <a:stretch>
                  <a:fillRect l="-1045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2F0503E-2D17-405C-B453-A5931FFECDBC}"/>
                  </a:ext>
                </a:extLst>
              </p:cNvPr>
              <p:cNvSpPr/>
              <p:nvPr/>
            </p:nvSpPr>
            <p:spPr>
              <a:xfrm>
                <a:off x="4061461" y="2066969"/>
                <a:ext cx="30283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zh-CN" alt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r>
                        <a:rPr kumimoji="0" lang="en-US" altLang="zh-CN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𝐯</m:t>
                      </m:r>
                    </m:oMath>
                  </m:oMathPara>
                </a14:m>
                <a:endParaRPr kumimoji="0" lang="zh-CN" altLang="en-US" sz="1800" b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2F0503E-2D17-405C-B453-A5931FFECD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461" y="2066969"/>
                <a:ext cx="302839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DEBBD1B1-A434-4095-8027-F9FB3F19C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4801" y="3131493"/>
            <a:ext cx="5251480" cy="329790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833C657-6A98-442C-95EE-5AB403266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7884" y="4499211"/>
            <a:ext cx="396226" cy="531688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1853F304-1408-4636-BA13-FB4027DD634F}"/>
              </a:ext>
            </a:extLst>
          </p:cNvPr>
          <p:cNvGrpSpPr/>
          <p:nvPr/>
        </p:nvGrpSpPr>
        <p:grpSpPr>
          <a:xfrm>
            <a:off x="1432560" y="3276091"/>
            <a:ext cx="2934168" cy="2817411"/>
            <a:chOff x="97411" y="2043652"/>
            <a:chExt cx="3204862" cy="318135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14BB824-5B72-41B9-8E20-0FC503093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1898" y="2043652"/>
              <a:ext cx="3000375" cy="318135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A3C8A80-8622-476E-9CCB-E1DCA8E0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2593" y="3012519"/>
              <a:ext cx="525100" cy="10668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D8BE08A6-4E34-451F-8912-3E3D705F3D1B}"/>
                    </a:ext>
                  </a:extLst>
                </p:cNvPr>
                <p:cNvSpPr/>
                <p:nvPr/>
              </p:nvSpPr>
              <p:spPr>
                <a:xfrm>
                  <a:off x="97411" y="3111107"/>
                  <a:ext cx="7554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3D27E66-19C0-4005-AD29-13017DD3A9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11" y="3111107"/>
                  <a:ext cx="755463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46411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197" y="993495"/>
            <a:ext cx="336626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迭代优化：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D3150E1-F735-4F35-9919-21F6CFB6B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268804"/>
            <a:ext cx="885825" cy="790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">
                <a:extLst>
                  <a:ext uri="{FF2B5EF4-FFF2-40B4-BE49-F238E27FC236}">
                    <a16:creationId xmlns:a16="http://schemas.microsoft.com/office/drawing/2014/main" id="{97870839-5F59-496B-87AE-53B05FE3453A}"/>
                  </a:ext>
                </a:extLst>
              </p:cNvPr>
              <p:cNvSpPr txBox="1"/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Loss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2" name="文字方塊 3">
                <a:extLst>
                  <a:ext uri="{FF2B5EF4-FFF2-40B4-BE49-F238E27FC236}">
                    <a16:creationId xmlns:a16="http://schemas.microsoft.com/office/drawing/2014/main" id="{97870839-5F59-496B-87AE-53B05FE34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blipFill>
                <a:blip r:embed="rId5"/>
                <a:stretch>
                  <a:fillRect t="-5839" b="-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4">
            <a:extLst>
              <a:ext uri="{FF2B5EF4-FFF2-40B4-BE49-F238E27FC236}">
                <a16:creationId xmlns:a16="http://schemas.microsoft.com/office/drawing/2014/main" id="{BF33349B-D089-42F1-9E5E-F08D76FBFA84}"/>
              </a:ext>
            </a:extLst>
          </p:cNvPr>
          <p:cNvCxnSpPr>
            <a:cxnSpLocks/>
          </p:cNvCxnSpPr>
          <p:nvPr/>
        </p:nvCxnSpPr>
        <p:spPr>
          <a:xfrm>
            <a:off x="526852" y="5999166"/>
            <a:ext cx="11567817" cy="3285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aphicFrame>
        <p:nvGraphicFramePr>
          <p:cNvPr id="25" name="Object 12">
            <a:extLst>
              <a:ext uri="{FF2B5EF4-FFF2-40B4-BE49-F238E27FC236}">
                <a16:creationId xmlns:a16="http://schemas.microsoft.com/office/drawing/2014/main" id="{B85895DB-22EC-4A59-A0C7-CF90E564CF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21889" y="6024247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5" name="Object 12">
                        <a:extLst>
                          <a:ext uri="{FF2B5EF4-FFF2-40B4-BE49-F238E27FC236}">
                            <a16:creationId xmlns:a16="http://schemas.microsoft.com/office/drawing/2014/main" id="{B85895DB-22EC-4A59-A0C7-CF90E564CF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21889" y="6024247"/>
                        <a:ext cx="327025" cy="298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6">
            <a:extLst>
              <a:ext uri="{FF2B5EF4-FFF2-40B4-BE49-F238E27FC236}">
                <a16:creationId xmlns:a16="http://schemas.microsoft.com/office/drawing/2014/main" id="{8BB516FF-CB23-491C-887C-8AFB6B9A8070}"/>
              </a:ext>
            </a:extLst>
          </p:cNvPr>
          <p:cNvCxnSpPr/>
          <p:nvPr/>
        </p:nvCxnSpPr>
        <p:spPr>
          <a:xfrm flipV="1">
            <a:off x="1339907" y="2445530"/>
            <a:ext cx="0" cy="3877167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" name="手繪多邊形 54">
            <a:extLst>
              <a:ext uri="{FF2B5EF4-FFF2-40B4-BE49-F238E27FC236}">
                <a16:creationId xmlns:a16="http://schemas.microsoft.com/office/drawing/2014/main" id="{D8182944-DF83-4E8D-9E70-2ED9B60E8E4D}"/>
              </a:ext>
            </a:extLst>
          </p:cNvPr>
          <p:cNvSpPr/>
          <p:nvPr/>
        </p:nvSpPr>
        <p:spPr>
          <a:xfrm>
            <a:off x="994530" y="2356475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D4B247A-B67F-429A-81A2-10386C40074F}"/>
                  </a:ext>
                </a:extLst>
              </p:cNvPr>
              <p:cNvSpPr/>
              <p:nvPr/>
            </p:nvSpPr>
            <p:spPr>
              <a:xfrm>
                <a:off x="7277928" y="1464099"/>
                <a:ext cx="3044360" cy="572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D4B247A-B67F-429A-81A2-10386C400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928" y="1464099"/>
                <a:ext cx="3044360" cy="572849"/>
              </a:xfrm>
              <a:prstGeom prst="rect">
                <a:avLst/>
              </a:prstGeom>
              <a:blipFill>
                <a:blip r:embed="rId8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10">
                <a:extLst>
                  <a:ext uri="{FF2B5EF4-FFF2-40B4-BE49-F238E27FC236}">
                    <a16:creationId xmlns:a16="http://schemas.microsoft.com/office/drawing/2014/main" id="{B6F97F5B-3A5F-4D20-9413-603D27B177BD}"/>
                  </a:ext>
                </a:extLst>
              </p:cNvPr>
              <p:cNvSpPr txBox="1"/>
              <p:nvPr/>
            </p:nvSpPr>
            <p:spPr>
              <a:xfrm>
                <a:off x="4499158" y="2241974"/>
                <a:ext cx="59683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随机地选择</a:t>
                </a:r>
                <a14:m>
                  <m:oMath xmlns:m="http://schemas.openxmlformats.org/officeDocument/2006/math">
                    <m:r>
                      <a: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一初始值</m:t>
                    </m:r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TW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文字方塊 10">
                <a:extLst>
                  <a:ext uri="{FF2B5EF4-FFF2-40B4-BE49-F238E27FC236}">
                    <a16:creationId xmlns:a16="http://schemas.microsoft.com/office/drawing/2014/main" id="{B6F97F5B-3A5F-4D20-9413-603D27B17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158" y="2241974"/>
                <a:ext cx="5968341" cy="461665"/>
              </a:xfrm>
              <a:prstGeom prst="rect">
                <a:avLst/>
              </a:prstGeom>
              <a:blipFill>
                <a:blip r:embed="rId9"/>
                <a:stretch>
                  <a:fillRect l="-1328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橢圓 11">
            <a:extLst>
              <a:ext uri="{FF2B5EF4-FFF2-40B4-BE49-F238E27FC236}">
                <a16:creationId xmlns:a16="http://schemas.microsoft.com/office/drawing/2014/main" id="{A033F6DB-8C75-4104-9811-E3A63D466B14}"/>
              </a:ext>
            </a:extLst>
          </p:cNvPr>
          <p:cNvSpPr/>
          <p:nvPr/>
        </p:nvSpPr>
        <p:spPr>
          <a:xfrm>
            <a:off x="1894642" y="5840225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3" name="直線接點 12">
            <a:extLst>
              <a:ext uri="{FF2B5EF4-FFF2-40B4-BE49-F238E27FC236}">
                <a16:creationId xmlns:a16="http://schemas.microsoft.com/office/drawing/2014/main" id="{7120D731-CC94-40A5-A1DA-B8EF4764742A}"/>
              </a:ext>
            </a:extLst>
          </p:cNvPr>
          <p:cNvCxnSpPr>
            <a:cxnSpLocks/>
          </p:cNvCxnSpPr>
          <p:nvPr/>
        </p:nvCxnSpPr>
        <p:spPr>
          <a:xfrm>
            <a:off x="3609808" y="5110242"/>
            <a:ext cx="0" cy="840362"/>
          </a:xfrm>
          <a:prstGeom prst="line">
            <a:avLst/>
          </a:prstGeom>
          <a:noFill/>
          <a:ln w="57150" cap="flat" cmpd="sng" algn="ctr">
            <a:solidFill>
              <a:srgbClr val="E7E6E6">
                <a:lumMod val="50000"/>
              </a:srgbClr>
            </a:solidFill>
            <a:prstDash val="sysDot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13">
                <a:extLst>
                  <a:ext uri="{FF2B5EF4-FFF2-40B4-BE49-F238E27FC236}">
                    <a16:creationId xmlns:a16="http://schemas.microsoft.com/office/drawing/2014/main" id="{EEFA5CD6-7587-4F7A-9508-898C64DA1C23}"/>
                  </a:ext>
                </a:extLst>
              </p:cNvPr>
              <p:cNvSpPr txBox="1"/>
              <p:nvPr/>
            </p:nvSpPr>
            <p:spPr>
              <a:xfrm>
                <a:off x="4529432" y="2774948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计算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|</m:t>
                        </m:r>
                      </m:e>
                      <m:sub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4" name="文字方塊 13">
                <a:extLst>
                  <a:ext uri="{FF2B5EF4-FFF2-40B4-BE49-F238E27FC236}">
                    <a16:creationId xmlns:a16="http://schemas.microsoft.com/office/drawing/2014/main" id="{EEFA5CD6-7587-4F7A-9508-898C64DA1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432" y="2774948"/>
                <a:ext cx="4406380" cy="624273"/>
              </a:xfrm>
              <a:prstGeom prst="rect">
                <a:avLst/>
              </a:prstGeom>
              <a:blipFill>
                <a:blip r:embed="rId10"/>
                <a:stretch>
                  <a:fillRect l="-1798" b="-7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E9FDF4A-A41E-4BEF-A28E-39D438D05EFE}"/>
                  </a:ext>
                </a:extLst>
              </p:cNvPr>
              <p:cNvSpPr/>
              <p:nvPr/>
            </p:nvSpPr>
            <p:spPr>
              <a:xfrm>
                <a:off x="1736304" y="5979159"/>
                <a:ext cx="591187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E9FDF4A-A41E-4BEF-A28E-39D438D05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304" y="5979159"/>
                <a:ext cx="591187" cy="453137"/>
              </a:xfrm>
              <a:prstGeom prst="rect">
                <a:avLst/>
              </a:prstGeom>
              <a:blipFill>
                <a:blip r:embed="rId11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接點 15">
            <a:extLst>
              <a:ext uri="{FF2B5EF4-FFF2-40B4-BE49-F238E27FC236}">
                <a16:creationId xmlns:a16="http://schemas.microsoft.com/office/drawing/2014/main" id="{D4AF0498-053C-4F00-9766-C57777C34BDC}"/>
              </a:ext>
            </a:extLst>
          </p:cNvPr>
          <p:cNvCxnSpPr>
            <a:cxnSpLocks/>
          </p:cNvCxnSpPr>
          <p:nvPr/>
        </p:nvCxnSpPr>
        <p:spPr>
          <a:xfrm flipH="1" flipV="1">
            <a:off x="2843732" y="5005413"/>
            <a:ext cx="1456683" cy="160158"/>
          </a:xfrm>
          <a:prstGeom prst="line">
            <a:avLst/>
          </a:prstGeom>
          <a:noFill/>
          <a:ln w="57150" cap="flat" cmpd="sng" algn="ctr">
            <a:solidFill>
              <a:srgbClr val="0000FF"/>
            </a:solidFill>
            <a:prstDash val="sysDot"/>
            <a:miter lim="800000"/>
          </a:ln>
          <a:effectLst/>
        </p:spPr>
      </p:cxnSp>
      <p:sp>
        <p:nvSpPr>
          <p:cNvPr id="45" name="手繪多邊形 59">
            <a:extLst>
              <a:ext uri="{FF2B5EF4-FFF2-40B4-BE49-F238E27FC236}">
                <a16:creationId xmlns:a16="http://schemas.microsoft.com/office/drawing/2014/main" id="{16CB4A74-6AA0-4EC7-A8C3-784B9021DD1C}"/>
              </a:ext>
            </a:extLst>
          </p:cNvPr>
          <p:cNvSpPr/>
          <p:nvPr/>
        </p:nvSpPr>
        <p:spPr>
          <a:xfrm flipH="1">
            <a:off x="7661489" y="2360156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FC4F5A5-FB58-411F-AB9C-B4031D535C1C}"/>
                  </a:ext>
                </a:extLst>
              </p:cNvPr>
              <p:cNvSpPr/>
              <p:nvPr/>
            </p:nvSpPr>
            <p:spPr>
              <a:xfrm>
                <a:off x="2447291" y="1467663"/>
                <a:ext cx="4164282" cy="4832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</m:d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是单变量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的函数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FC4F5A5-FB58-411F-AB9C-B4031D535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291" y="1467663"/>
                <a:ext cx="4164282" cy="483209"/>
              </a:xfrm>
              <a:prstGeom prst="rect">
                <a:avLst/>
              </a:prstGeom>
              <a:blipFill>
                <a:blip r:embed="rId12"/>
                <a:stretch>
                  <a:fillRect l="-2193" t="-6329" r="-1170" b="-27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向右箭號 31">
            <a:extLst>
              <a:ext uri="{FF2B5EF4-FFF2-40B4-BE49-F238E27FC236}">
                <a16:creationId xmlns:a16="http://schemas.microsoft.com/office/drawing/2014/main" id="{50243CDD-828C-4307-92A8-82479E39AEFF}"/>
              </a:ext>
            </a:extLst>
          </p:cNvPr>
          <p:cNvSpPr/>
          <p:nvPr/>
        </p:nvSpPr>
        <p:spPr>
          <a:xfrm>
            <a:off x="2163265" y="5859757"/>
            <a:ext cx="1331649" cy="201094"/>
          </a:xfrm>
          <a:prstGeom prst="rightArrow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橢圓 26">
            <a:extLst>
              <a:ext uri="{FF2B5EF4-FFF2-40B4-BE49-F238E27FC236}">
                <a16:creationId xmlns:a16="http://schemas.microsoft.com/office/drawing/2014/main" id="{9BE54E42-676D-405C-B22C-081FD027CA20}"/>
              </a:ext>
            </a:extLst>
          </p:cNvPr>
          <p:cNvSpPr/>
          <p:nvPr/>
        </p:nvSpPr>
        <p:spPr>
          <a:xfrm>
            <a:off x="3535534" y="5892002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9" name="直線接點 12">
            <a:extLst>
              <a:ext uri="{FF2B5EF4-FFF2-40B4-BE49-F238E27FC236}">
                <a16:creationId xmlns:a16="http://schemas.microsoft.com/office/drawing/2014/main" id="{B582A0C9-5F72-4041-9189-C45F5F20983E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1990542" y="4451193"/>
            <a:ext cx="14762" cy="1389032"/>
          </a:xfrm>
          <a:prstGeom prst="line">
            <a:avLst/>
          </a:prstGeom>
          <a:noFill/>
          <a:ln w="57150" cap="flat" cmpd="sng" algn="ctr">
            <a:solidFill>
              <a:srgbClr val="E7E6E6">
                <a:lumMod val="50000"/>
              </a:srgbClr>
            </a:solidFill>
            <a:prstDash val="sysDot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9E4497A-B73D-48C1-A46F-CA8E30E2823C}"/>
                  </a:ext>
                </a:extLst>
              </p:cNvPr>
              <p:cNvSpPr/>
              <p:nvPr/>
            </p:nvSpPr>
            <p:spPr>
              <a:xfrm>
                <a:off x="5713346" y="5972050"/>
                <a:ext cx="566758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9E4497A-B73D-48C1-A46F-CA8E30E282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46" y="5972050"/>
                <a:ext cx="566758" cy="453137"/>
              </a:xfrm>
              <a:prstGeom prst="rect">
                <a:avLst/>
              </a:prstGeom>
              <a:blipFill>
                <a:blip r:embed="rId1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橢圓 26">
            <a:extLst>
              <a:ext uri="{FF2B5EF4-FFF2-40B4-BE49-F238E27FC236}">
                <a16:creationId xmlns:a16="http://schemas.microsoft.com/office/drawing/2014/main" id="{1E38BD42-9D11-45AC-ABED-CB529AABB7E8}"/>
              </a:ext>
            </a:extLst>
          </p:cNvPr>
          <p:cNvSpPr/>
          <p:nvPr/>
        </p:nvSpPr>
        <p:spPr>
          <a:xfrm>
            <a:off x="5864764" y="5865590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橢圓 26">
            <a:extLst>
              <a:ext uri="{FF2B5EF4-FFF2-40B4-BE49-F238E27FC236}">
                <a16:creationId xmlns:a16="http://schemas.microsoft.com/office/drawing/2014/main" id="{A465E8B5-AA06-4892-A1FE-653D7CAEBF30}"/>
              </a:ext>
            </a:extLst>
          </p:cNvPr>
          <p:cNvSpPr/>
          <p:nvPr/>
        </p:nvSpPr>
        <p:spPr>
          <a:xfrm>
            <a:off x="4724957" y="5876151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向右箭號 31">
            <a:extLst>
              <a:ext uri="{FF2B5EF4-FFF2-40B4-BE49-F238E27FC236}">
                <a16:creationId xmlns:a16="http://schemas.microsoft.com/office/drawing/2014/main" id="{347C31B4-E550-4DB3-A13A-3C6319B4C701}"/>
              </a:ext>
            </a:extLst>
          </p:cNvPr>
          <p:cNvSpPr/>
          <p:nvPr/>
        </p:nvSpPr>
        <p:spPr>
          <a:xfrm>
            <a:off x="3781833" y="5863268"/>
            <a:ext cx="847183" cy="220533"/>
          </a:xfrm>
          <a:prstGeom prst="rightArrow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27">
                <a:extLst>
                  <a:ext uri="{FF2B5EF4-FFF2-40B4-BE49-F238E27FC236}">
                    <a16:creationId xmlns:a16="http://schemas.microsoft.com/office/drawing/2014/main" id="{4138E092-7E0F-48F4-AD1F-251303FA2858}"/>
                  </a:ext>
                </a:extLst>
              </p:cNvPr>
              <p:cNvSpPr txBox="1"/>
              <p:nvPr/>
            </p:nvSpPr>
            <p:spPr>
              <a:xfrm>
                <a:off x="1988083" y="5149682"/>
                <a:ext cx="2032157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zh-TW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𝜂</m:t>
                      </m:r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5" name="文字方塊 27">
                <a:extLst>
                  <a:ext uri="{FF2B5EF4-FFF2-40B4-BE49-F238E27FC236}">
                    <a16:creationId xmlns:a16="http://schemas.microsoft.com/office/drawing/2014/main" id="{4138E092-7E0F-48F4-AD1F-251303FA2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083" y="5149682"/>
                <a:ext cx="2032157" cy="7935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字方塊 29">
            <a:extLst>
              <a:ext uri="{FF2B5EF4-FFF2-40B4-BE49-F238E27FC236}">
                <a16:creationId xmlns:a16="http://schemas.microsoft.com/office/drawing/2014/main" id="{33FB7D8A-CD5B-4802-B3FA-1FE4D76B1202}"/>
              </a:ext>
            </a:extLst>
          </p:cNvPr>
          <p:cNvSpPr txBox="1"/>
          <p:nvPr/>
        </p:nvSpPr>
        <p:spPr>
          <a:xfrm>
            <a:off x="1784225" y="3071916"/>
            <a:ext cx="2377921" cy="954107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η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称为学习率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</a:t>
            </a:r>
            <a:r>
              <a:rPr kumimoji="0" lang="en-US" altLang="zh-TW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learning rate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”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28">
                <a:extLst>
                  <a:ext uri="{FF2B5EF4-FFF2-40B4-BE49-F238E27FC236}">
                    <a16:creationId xmlns:a16="http://schemas.microsoft.com/office/drawing/2014/main" id="{25BD6106-5AC0-422F-BDF2-1AD0E537D98F}"/>
                  </a:ext>
                </a:extLst>
              </p:cNvPr>
              <p:cNvSpPr txBox="1"/>
              <p:nvPr/>
            </p:nvSpPr>
            <p:spPr>
              <a:xfrm>
                <a:off x="7707157" y="2671814"/>
                <a:ext cx="3761077" cy="818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TW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7" name="文字方塊 28">
                <a:extLst>
                  <a:ext uri="{FF2B5EF4-FFF2-40B4-BE49-F238E27FC236}">
                    <a16:creationId xmlns:a16="http://schemas.microsoft.com/office/drawing/2014/main" id="{25BD6106-5AC0-422F-BDF2-1AD0E537D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157" y="2671814"/>
                <a:ext cx="3761077" cy="8180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049C12C5-3F13-4BEA-B79F-55DF75993A9D}"/>
                  </a:ext>
                </a:extLst>
              </p:cNvPr>
              <p:cNvSpPr/>
              <p:nvPr/>
            </p:nvSpPr>
            <p:spPr>
              <a:xfrm>
                <a:off x="3317773" y="6009235"/>
                <a:ext cx="584070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049C12C5-3F13-4BEA-B79F-55DF75993A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773" y="6009235"/>
                <a:ext cx="584070" cy="453137"/>
              </a:xfrm>
              <a:prstGeom prst="rect">
                <a:avLst/>
              </a:prstGeom>
              <a:blipFill>
                <a:blip r:embed="rId16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13">
                <a:extLst>
                  <a:ext uri="{FF2B5EF4-FFF2-40B4-BE49-F238E27FC236}">
                    <a16:creationId xmlns:a16="http://schemas.microsoft.com/office/drawing/2014/main" id="{EA8253D2-9997-41E7-A3B3-5A1B191D83D0}"/>
                  </a:ext>
                </a:extLst>
              </p:cNvPr>
              <p:cNvSpPr txBox="1"/>
              <p:nvPr/>
            </p:nvSpPr>
            <p:spPr>
              <a:xfrm>
                <a:off x="4532539" y="3449519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计算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|</m:t>
                        </m:r>
                      </m:e>
                      <m:sub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9" name="文字方塊 13">
                <a:extLst>
                  <a:ext uri="{FF2B5EF4-FFF2-40B4-BE49-F238E27FC236}">
                    <a16:creationId xmlns:a16="http://schemas.microsoft.com/office/drawing/2014/main" id="{EA8253D2-9997-41E7-A3B3-5A1B191D8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539" y="3449519"/>
                <a:ext cx="4406380" cy="624273"/>
              </a:xfrm>
              <a:prstGeom prst="rect">
                <a:avLst/>
              </a:prstGeom>
              <a:blipFill>
                <a:blip r:embed="rId17"/>
                <a:stretch>
                  <a:fillRect l="-1939"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單箭頭接點 16">
            <a:extLst>
              <a:ext uri="{FF2B5EF4-FFF2-40B4-BE49-F238E27FC236}">
                <a16:creationId xmlns:a16="http://schemas.microsoft.com/office/drawing/2014/main" id="{D1CC2A7C-7699-4232-957A-1103A9C81166}"/>
              </a:ext>
            </a:extLst>
          </p:cNvPr>
          <p:cNvCxnSpPr>
            <a:cxnSpLocks/>
          </p:cNvCxnSpPr>
          <p:nvPr/>
        </p:nvCxnSpPr>
        <p:spPr>
          <a:xfrm flipH="1">
            <a:off x="3609809" y="4063623"/>
            <a:ext cx="1232804" cy="967761"/>
          </a:xfrm>
          <a:prstGeom prst="straightConnector1">
            <a:avLst/>
          </a:prstGeom>
          <a:noFill/>
          <a:ln w="5715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28">
                <a:extLst>
                  <a:ext uri="{FF2B5EF4-FFF2-40B4-BE49-F238E27FC236}">
                    <a16:creationId xmlns:a16="http://schemas.microsoft.com/office/drawing/2014/main" id="{9235D82D-0F47-4B96-BCA7-B8E4EA0FD351}"/>
                  </a:ext>
                </a:extLst>
              </p:cNvPr>
              <p:cNvSpPr txBox="1"/>
              <p:nvPr/>
            </p:nvSpPr>
            <p:spPr>
              <a:xfrm>
                <a:off x="7688842" y="3529946"/>
                <a:ext cx="3761077" cy="818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TW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1" name="文字方塊 28">
                <a:extLst>
                  <a:ext uri="{FF2B5EF4-FFF2-40B4-BE49-F238E27FC236}">
                    <a16:creationId xmlns:a16="http://schemas.microsoft.com/office/drawing/2014/main" id="{9235D82D-0F47-4B96-BCA7-B8E4EA0FD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842" y="3529946"/>
                <a:ext cx="3761077" cy="8180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A3A718C9-9020-4F50-BE90-27E1F3D817F6}"/>
                  </a:ext>
                </a:extLst>
              </p:cNvPr>
              <p:cNvSpPr/>
              <p:nvPr/>
            </p:nvSpPr>
            <p:spPr>
              <a:xfrm>
                <a:off x="4564694" y="5993130"/>
                <a:ext cx="591187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A3A718C9-9020-4F50-BE90-27E1F3D81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694" y="5993130"/>
                <a:ext cx="591187" cy="453137"/>
              </a:xfrm>
              <a:prstGeom prst="rect">
                <a:avLst/>
              </a:prstGeom>
              <a:blipFill>
                <a:blip r:embed="rId1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線接點 12">
            <a:extLst>
              <a:ext uri="{FF2B5EF4-FFF2-40B4-BE49-F238E27FC236}">
                <a16:creationId xmlns:a16="http://schemas.microsoft.com/office/drawing/2014/main" id="{BFDDFA4D-FCB2-4364-8989-4AC74004556E}"/>
              </a:ext>
            </a:extLst>
          </p:cNvPr>
          <p:cNvCxnSpPr>
            <a:cxnSpLocks/>
          </p:cNvCxnSpPr>
          <p:nvPr/>
        </p:nvCxnSpPr>
        <p:spPr>
          <a:xfrm>
            <a:off x="4816592" y="5191662"/>
            <a:ext cx="0" cy="840362"/>
          </a:xfrm>
          <a:prstGeom prst="line">
            <a:avLst/>
          </a:prstGeom>
          <a:noFill/>
          <a:ln w="57150" cap="flat" cmpd="sng" algn="ctr">
            <a:solidFill>
              <a:srgbClr val="E7E6E6">
                <a:lumMod val="50000"/>
              </a:srgbClr>
            </a:solidFill>
            <a:prstDash val="sysDot"/>
            <a:miter lim="800000"/>
          </a:ln>
          <a:effectLst/>
        </p:spPr>
      </p:cxnSp>
      <p:sp>
        <p:nvSpPr>
          <p:cNvPr id="64" name="文字方塊 21">
            <a:extLst>
              <a:ext uri="{FF2B5EF4-FFF2-40B4-BE49-F238E27FC236}">
                <a16:creationId xmlns:a16="http://schemas.microsoft.com/office/drawing/2014/main" id="{EEFF0FB2-63E4-46BF-B661-68AA3C39F05D}"/>
              </a:ext>
            </a:extLst>
          </p:cNvPr>
          <p:cNvSpPr txBox="1"/>
          <p:nvPr/>
        </p:nvSpPr>
        <p:spPr>
          <a:xfrm>
            <a:off x="5015465" y="4262014"/>
            <a:ext cx="2773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srgbClr val="0070C0"/>
                </a:solidFill>
                <a:latin typeface="Calibri" panose="020F0502020204030204"/>
                <a:ea typeface="新細明體" panose="02020500000000000000" pitchFamily="18" charset="-120"/>
              </a:rPr>
              <a:t>…… </a:t>
            </a: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很多次迭代</a:t>
            </a:r>
            <a:endParaRPr lang="zh-TW" altLang="en-US" sz="24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65" name="文字方塊 21">
            <a:extLst>
              <a:ext uri="{FF2B5EF4-FFF2-40B4-BE49-F238E27FC236}">
                <a16:creationId xmlns:a16="http://schemas.microsoft.com/office/drawing/2014/main" id="{CC1CFBCD-75B2-41B9-820C-57460892F133}"/>
              </a:ext>
            </a:extLst>
          </p:cNvPr>
          <p:cNvSpPr txBox="1"/>
          <p:nvPr/>
        </p:nvSpPr>
        <p:spPr>
          <a:xfrm>
            <a:off x="5145081" y="6403954"/>
            <a:ext cx="1759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latin typeface="+mn-ea"/>
              </a:rPr>
              <a:t>局部极值点</a:t>
            </a:r>
            <a:endParaRPr lang="zh-TW" altLang="en-US" sz="2400" dirty="0">
              <a:latin typeface="+mn-ea"/>
            </a:endParaRPr>
          </a:p>
        </p:txBody>
      </p:sp>
      <p:sp>
        <p:nvSpPr>
          <p:cNvPr id="66" name="橢圓 26">
            <a:extLst>
              <a:ext uri="{FF2B5EF4-FFF2-40B4-BE49-F238E27FC236}">
                <a16:creationId xmlns:a16="http://schemas.microsoft.com/office/drawing/2014/main" id="{C8ACE61F-6C37-47CC-8324-6FDD3F103A8F}"/>
              </a:ext>
            </a:extLst>
          </p:cNvPr>
          <p:cNvSpPr/>
          <p:nvPr/>
        </p:nvSpPr>
        <p:spPr>
          <a:xfrm>
            <a:off x="7575992" y="5876151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7" name="直線接點 12">
            <a:extLst>
              <a:ext uri="{FF2B5EF4-FFF2-40B4-BE49-F238E27FC236}">
                <a16:creationId xmlns:a16="http://schemas.microsoft.com/office/drawing/2014/main" id="{D3DFBDEB-8C53-4DE9-821E-152937922A18}"/>
              </a:ext>
            </a:extLst>
          </p:cNvPr>
          <p:cNvCxnSpPr>
            <a:cxnSpLocks/>
            <a:endCxn id="45" idx="7"/>
          </p:cNvCxnSpPr>
          <p:nvPr/>
        </p:nvCxnSpPr>
        <p:spPr>
          <a:xfrm flipH="1">
            <a:off x="7661489" y="5950604"/>
            <a:ext cx="12790" cy="559522"/>
          </a:xfrm>
          <a:prstGeom prst="line">
            <a:avLst/>
          </a:prstGeom>
          <a:noFill/>
          <a:ln w="57150" cap="flat" cmpd="sng" algn="ctr">
            <a:solidFill>
              <a:srgbClr val="E7E6E6">
                <a:lumMod val="50000"/>
              </a:srgbClr>
            </a:solidFill>
            <a:prstDash val="sysDot"/>
            <a:miter lim="800000"/>
          </a:ln>
          <a:effectLst/>
        </p:spPr>
      </p:cxnSp>
      <p:sp>
        <p:nvSpPr>
          <p:cNvPr id="68" name="文字方塊 21">
            <a:extLst>
              <a:ext uri="{FF2B5EF4-FFF2-40B4-BE49-F238E27FC236}">
                <a16:creationId xmlns:a16="http://schemas.microsoft.com/office/drawing/2014/main" id="{BDE1B684-E267-4C66-94F2-6A631DF763A8}"/>
              </a:ext>
            </a:extLst>
          </p:cNvPr>
          <p:cNvSpPr txBox="1"/>
          <p:nvPr/>
        </p:nvSpPr>
        <p:spPr>
          <a:xfrm>
            <a:off x="7763824" y="6425405"/>
            <a:ext cx="1759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latin typeface="+mn-ea"/>
              </a:rPr>
              <a:t>全局极值点</a:t>
            </a:r>
            <a:endParaRPr lang="zh-TW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0332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197" y="993495"/>
            <a:ext cx="336626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迭代优化：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D3150E1-F735-4F35-9919-21F6CFB6B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268804"/>
            <a:ext cx="885825" cy="790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">
                <a:extLst>
                  <a:ext uri="{FF2B5EF4-FFF2-40B4-BE49-F238E27FC236}">
                    <a16:creationId xmlns:a16="http://schemas.microsoft.com/office/drawing/2014/main" id="{97870839-5F59-496B-87AE-53B05FE3453A}"/>
                  </a:ext>
                </a:extLst>
              </p:cNvPr>
              <p:cNvSpPr txBox="1"/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Loss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2" name="文字方塊 3">
                <a:extLst>
                  <a:ext uri="{FF2B5EF4-FFF2-40B4-BE49-F238E27FC236}">
                    <a16:creationId xmlns:a16="http://schemas.microsoft.com/office/drawing/2014/main" id="{97870839-5F59-496B-87AE-53B05FE34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blipFill>
                <a:blip r:embed="rId5"/>
                <a:stretch>
                  <a:fillRect t="-5839" b="-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4">
            <a:extLst>
              <a:ext uri="{FF2B5EF4-FFF2-40B4-BE49-F238E27FC236}">
                <a16:creationId xmlns:a16="http://schemas.microsoft.com/office/drawing/2014/main" id="{BF33349B-D089-42F1-9E5E-F08D76FBFA84}"/>
              </a:ext>
            </a:extLst>
          </p:cNvPr>
          <p:cNvCxnSpPr>
            <a:cxnSpLocks/>
          </p:cNvCxnSpPr>
          <p:nvPr/>
        </p:nvCxnSpPr>
        <p:spPr>
          <a:xfrm>
            <a:off x="526852" y="5999166"/>
            <a:ext cx="11567817" cy="3285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aphicFrame>
        <p:nvGraphicFramePr>
          <p:cNvPr id="25" name="Object 12">
            <a:extLst>
              <a:ext uri="{FF2B5EF4-FFF2-40B4-BE49-F238E27FC236}">
                <a16:creationId xmlns:a16="http://schemas.microsoft.com/office/drawing/2014/main" id="{B85895DB-22EC-4A59-A0C7-CF90E564CF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21889" y="6024247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5" name="Object 12">
                        <a:extLst>
                          <a:ext uri="{FF2B5EF4-FFF2-40B4-BE49-F238E27FC236}">
                            <a16:creationId xmlns:a16="http://schemas.microsoft.com/office/drawing/2014/main" id="{B85895DB-22EC-4A59-A0C7-CF90E564CF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21889" y="6024247"/>
                        <a:ext cx="327025" cy="298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6">
            <a:extLst>
              <a:ext uri="{FF2B5EF4-FFF2-40B4-BE49-F238E27FC236}">
                <a16:creationId xmlns:a16="http://schemas.microsoft.com/office/drawing/2014/main" id="{8BB516FF-CB23-491C-887C-8AFB6B9A8070}"/>
              </a:ext>
            </a:extLst>
          </p:cNvPr>
          <p:cNvCxnSpPr/>
          <p:nvPr/>
        </p:nvCxnSpPr>
        <p:spPr>
          <a:xfrm flipV="1">
            <a:off x="1339907" y="2445530"/>
            <a:ext cx="0" cy="3877167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" name="手繪多邊形 54">
            <a:extLst>
              <a:ext uri="{FF2B5EF4-FFF2-40B4-BE49-F238E27FC236}">
                <a16:creationId xmlns:a16="http://schemas.microsoft.com/office/drawing/2014/main" id="{D8182944-DF83-4E8D-9E70-2ED9B60E8E4D}"/>
              </a:ext>
            </a:extLst>
          </p:cNvPr>
          <p:cNvSpPr/>
          <p:nvPr/>
        </p:nvSpPr>
        <p:spPr>
          <a:xfrm>
            <a:off x="994530" y="2356475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D4B247A-B67F-429A-81A2-10386C40074F}"/>
                  </a:ext>
                </a:extLst>
              </p:cNvPr>
              <p:cNvSpPr/>
              <p:nvPr/>
            </p:nvSpPr>
            <p:spPr>
              <a:xfrm>
                <a:off x="7277928" y="1464099"/>
                <a:ext cx="3044360" cy="572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D4B247A-B67F-429A-81A2-10386C400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928" y="1464099"/>
                <a:ext cx="3044360" cy="572849"/>
              </a:xfrm>
              <a:prstGeom prst="rect">
                <a:avLst/>
              </a:prstGeom>
              <a:blipFill>
                <a:blip r:embed="rId8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10">
                <a:extLst>
                  <a:ext uri="{FF2B5EF4-FFF2-40B4-BE49-F238E27FC236}">
                    <a16:creationId xmlns:a16="http://schemas.microsoft.com/office/drawing/2014/main" id="{B6F97F5B-3A5F-4D20-9413-603D27B177BD}"/>
                  </a:ext>
                </a:extLst>
              </p:cNvPr>
              <p:cNvSpPr txBox="1"/>
              <p:nvPr/>
            </p:nvSpPr>
            <p:spPr>
              <a:xfrm>
                <a:off x="4499158" y="2241974"/>
                <a:ext cx="59683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随机地选择</a:t>
                </a:r>
                <a14:m>
                  <m:oMath xmlns:m="http://schemas.openxmlformats.org/officeDocument/2006/math">
                    <m:r>
                      <a: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一初始值</m:t>
                    </m:r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TW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文字方塊 10">
                <a:extLst>
                  <a:ext uri="{FF2B5EF4-FFF2-40B4-BE49-F238E27FC236}">
                    <a16:creationId xmlns:a16="http://schemas.microsoft.com/office/drawing/2014/main" id="{B6F97F5B-3A5F-4D20-9413-603D27B17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158" y="2241974"/>
                <a:ext cx="5968341" cy="461665"/>
              </a:xfrm>
              <a:prstGeom prst="rect">
                <a:avLst/>
              </a:prstGeom>
              <a:blipFill>
                <a:blip r:embed="rId9"/>
                <a:stretch>
                  <a:fillRect l="-1328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橢圓 11">
            <a:extLst>
              <a:ext uri="{FF2B5EF4-FFF2-40B4-BE49-F238E27FC236}">
                <a16:creationId xmlns:a16="http://schemas.microsoft.com/office/drawing/2014/main" id="{A033F6DB-8C75-4104-9811-E3A63D466B14}"/>
              </a:ext>
            </a:extLst>
          </p:cNvPr>
          <p:cNvSpPr/>
          <p:nvPr/>
        </p:nvSpPr>
        <p:spPr>
          <a:xfrm>
            <a:off x="1894642" y="5840225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3" name="直線接點 12">
            <a:extLst>
              <a:ext uri="{FF2B5EF4-FFF2-40B4-BE49-F238E27FC236}">
                <a16:creationId xmlns:a16="http://schemas.microsoft.com/office/drawing/2014/main" id="{7120D731-CC94-40A5-A1DA-B8EF4764742A}"/>
              </a:ext>
            </a:extLst>
          </p:cNvPr>
          <p:cNvCxnSpPr>
            <a:cxnSpLocks/>
          </p:cNvCxnSpPr>
          <p:nvPr/>
        </p:nvCxnSpPr>
        <p:spPr>
          <a:xfrm>
            <a:off x="3609808" y="5110242"/>
            <a:ext cx="0" cy="840362"/>
          </a:xfrm>
          <a:prstGeom prst="line">
            <a:avLst/>
          </a:prstGeom>
          <a:noFill/>
          <a:ln w="57150" cap="flat" cmpd="sng" algn="ctr">
            <a:solidFill>
              <a:srgbClr val="E7E6E6">
                <a:lumMod val="50000"/>
              </a:srgbClr>
            </a:solidFill>
            <a:prstDash val="sysDot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13">
                <a:extLst>
                  <a:ext uri="{FF2B5EF4-FFF2-40B4-BE49-F238E27FC236}">
                    <a16:creationId xmlns:a16="http://schemas.microsoft.com/office/drawing/2014/main" id="{EEFA5CD6-7587-4F7A-9508-898C64DA1C23}"/>
                  </a:ext>
                </a:extLst>
              </p:cNvPr>
              <p:cNvSpPr txBox="1"/>
              <p:nvPr/>
            </p:nvSpPr>
            <p:spPr>
              <a:xfrm>
                <a:off x="4529432" y="2774948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计算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|</m:t>
                        </m:r>
                      </m:e>
                      <m:sub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4" name="文字方塊 13">
                <a:extLst>
                  <a:ext uri="{FF2B5EF4-FFF2-40B4-BE49-F238E27FC236}">
                    <a16:creationId xmlns:a16="http://schemas.microsoft.com/office/drawing/2014/main" id="{EEFA5CD6-7587-4F7A-9508-898C64DA1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432" y="2774948"/>
                <a:ext cx="4406380" cy="624273"/>
              </a:xfrm>
              <a:prstGeom prst="rect">
                <a:avLst/>
              </a:prstGeom>
              <a:blipFill>
                <a:blip r:embed="rId10"/>
                <a:stretch>
                  <a:fillRect l="-1798" b="-7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E9FDF4A-A41E-4BEF-A28E-39D438D05EFE}"/>
                  </a:ext>
                </a:extLst>
              </p:cNvPr>
              <p:cNvSpPr/>
              <p:nvPr/>
            </p:nvSpPr>
            <p:spPr>
              <a:xfrm>
                <a:off x="1736304" y="5979159"/>
                <a:ext cx="591187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E9FDF4A-A41E-4BEF-A28E-39D438D05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304" y="5979159"/>
                <a:ext cx="591187" cy="453137"/>
              </a:xfrm>
              <a:prstGeom prst="rect">
                <a:avLst/>
              </a:prstGeom>
              <a:blipFill>
                <a:blip r:embed="rId11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接點 15">
            <a:extLst>
              <a:ext uri="{FF2B5EF4-FFF2-40B4-BE49-F238E27FC236}">
                <a16:creationId xmlns:a16="http://schemas.microsoft.com/office/drawing/2014/main" id="{D4AF0498-053C-4F00-9766-C57777C34BDC}"/>
              </a:ext>
            </a:extLst>
          </p:cNvPr>
          <p:cNvCxnSpPr>
            <a:cxnSpLocks/>
          </p:cNvCxnSpPr>
          <p:nvPr/>
        </p:nvCxnSpPr>
        <p:spPr>
          <a:xfrm flipH="1" flipV="1">
            <a:off x="2843732" y="5005413"/>
            <a:ext cx="1456683" cy="160158"/>
          </a:xfrm>
          <a:prstGeom prst="line">
            <a:avLst/>
          </a:prstGeom>
          <a:noFill/>
          <a:ln w="57150" cap="flat" cmpd="sng" algn="ctr">
            <a:solidFill>
              <a:srgbClr val="0000FF"/>
            </a:solidFill>
            <a:prstDash val="sysDot"/>
            <a:miter lim="800000"/>
          </a:ln>
          <a:effectLst/>
        </p:spPr>
      </p:cxnSp>
      <p:sp>
        <p:nvSpPr>
          <p:cNvPr id="45" name="手繪多邊形 59">
            <a:extLst>
              <a:ext uri="{FF2B5EF4-FFF2-40B4-BE49-F238E27FC236}">
                <a16:creationId xmlns:a16="http://schemas.microsoft.com/office/drawing/2014/main" id="{16CB4A74-6AA0-4EC7-A8C3-784B9021DD1C}"/>
              </a:ext>
            </a:extLst>
          </p:cNvPr>
          <p:cNvSpPr/>
          <p:nvPr/>
        </p:nvSpPr>
        <p:spPr>
          <a:xfrm flipH="1">
            <a:off x="7661489" y="2360156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428E273-AA74-45A2-BBD3-7306B8E8787A}"/>
              </a:ext>
            </a:extLst>
          </p:cNvPr>
          <p:cNvSpPr txBox="1"/>
          <p:nvPr/>
        </p:nvSpPr>
        <p:spPr>
          <a:xfrm>
            <a:off x="10927978" y="6182624"/>
            <a:ext cx="141044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Source: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  NTU-LEE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FC4F5A5-FB58-411F-AB9C-B4031D535C1C}"/>
                  </a:ext>
                </a:extLst>
              </p:cNvPr>
              <p:cNvSpPr/>
              <p:nvPr/>
            </p:nvSpPr>
            <p:spPr>
              <a:xfrm>
                <a:off x="2447291" y="1467663"/>
                <a:ext cx="4164282" cy="4832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</m:d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是单变量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的函数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FC4F5A5-FB58-411F-AB9C-B4031D535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291" y="1467663"/>
                <a:ext cx="4164282" cy="483209"/>
              </a:xfrm>
              <a:prstGeom prst="rect">
                <a:avLst/>
              </a:prstGeom>
              <a:blipFill>
                <a:blip r:embed="rId12"/>
                <a:stretch>
                  <a:fillRect l="-2193" t="-6329" r="-1170" b="-27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向右箭號 31">
            <a:extLst>
              <a:ext uri="{FF2B5EF4-FFF2-40B4-BE49-F238E27FC236}">
                <a16:creationId xmlns:a16="http://schemas.microsoft.com/office/drawing/2014/main" id="{50243CDD-828C-4307-92A8-82479E39AEFF}"/>
              </a:ext>
            </a:extLst>
          </p:cNvPr>
          <p:cNvSpPr/>
          <p:nvPr/>
        </p:nvSpPr>
        <p:spPr>
          <a:xfrm>
            <a:off x="2163265" y="5859757"/>
            <a:ext cx="1331649" cy="201094"/>
          </a:xfrm>
          <a:prstGeom prst="rightArrow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橢圓 26">
            <a:extLst>
              <a:ext uri="{FF2B5EF4-FFF2-40B4-BE49-F238E27FC236}">
                <a16:creationId xmlns:a16="http://schemas.microsoft.com/office/drawing/2014/main" id="{9BE54E42-676D-405C-B22C-081FD027CA20}"/>
              </a:ext>
            </a:extLst>
          </p:cNvPr>
          <p:cNvSpPr/>
          <p:nvPr/>
        </p:nvSpPr>
        <p:spPr>
          <a:xfrm>
            <a:off x="3535534" y="5892002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9" name="直線接點 12">
            <a:extLst>
              <a:ext uri="{FF2B5EF4-FFF2-40B4-BE49-F238E27FC236}">
                <a16:creationId xmlns:a16="http://schemas.microsoft.com/office/drawing/2014/main" id="{B582A0C9-5F72-4041-9189-C45F5F20983E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1990542" y="4451193"/>
            <a:ext cx="14762" cy="1389032"/>
          </a:xfrm>
          <a:prstGeom prst="line">
            <a:avLst/>
          </a:prstGeom>
          <a:noFill/>
          <a:ln w="57150" cap="flat" cmpd="sng" algn="ctr">
            <a:solidFill>
              <a:srgbClr val="E7E6E6">
                <a:lumMod val="50000"/>
              </a:srgbClr>
            </a:solidFill>
            <a:prstDash val="sysDot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9E4497A-B73D-48C1-A46F-CA8E30E2823C}"/>
                  </a:ext>
                </a:extLst>
              </p:cNvPr>
              <p:cNvSpPr/>
              <p:nvPr/>
            </p:nvSpPr>
            <p:spPr>
              <a:xfrm>
                <a:off x="5713346" y="5972050"/>
                <a:ext cx="566758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9E4497A-B73D-48C1-A46F-CA8E30E282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46" y="5972050"/>
                <a:ext cx="566758" cy="453137"/>
              </a:xfrm>
              <a:prstGeom prst="rect">
                <a:avLst/>
              </a:prstGeom>
              <a:blipFill>
                <a:blip r:embed="rId1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橢圓 26">
            <a:extLst>
              <a:ext uri="{FF2B5EF4-FFF2-40B4-BE49-F238E27FC236}">
                <a16:creationId xmlns:a16="http://schemas.microsoft.com/office/drawing/2014/main" id="{1E38BD42-9D11-45AC-ABED-CB529AABB7E8}"/>
              </a:ext>
            </a:extLst>
          </p:cNvPr>
          <p:cNvSpPr/>
          <p:nvPr/>
        </p:nvSpPr>
        <p:spPr>
          <a:xfrm>
            <a:off x="5864764" y="5865590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橢圓 26">
            <a:extLst>
              <a:ext uri="{FF2B5EF4-FFF2-40B4-BE49-F238E27FC236}">
                <a16:creationId xmlns:a16="http://schemas.microsoft.com/office/drawing/2014/main" id="{A465E8B5-AA06-4892-A1FE-653D7CAEBF30}"/>
              </a:ext>
            </a:extLst>
          </p:cNvPr>
          <p:cNvSpPr/>
          <p:nvPr/>
        </p:nvSpPr>
        <p:spPr>
          <a:xfrm>
            <a:off x="4724957" y="5876151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向右箭號 31">
            <a:extLst>
              <a:ext uri="{FF2B5EF4-FFF2-40B4-BE49-F238E27FC236}">
                <a16:creationId xmlns:a16="http://schemas.microsoft.com/office/drawing/2014/main" id="{347C31B4-E550-4DB3-A13A-3C6319B4C701}"/>
              </a:ext>
            </a:extLst>
          </p:cNvPr>
          <p:cNvSpPr/>
          <p:nvPr/>
        </p:nvSpPr>
        <p:spPr>
          <a:xfrm>
            <a:off x="3781833" y="5863268"/>
            <a:ext cx="847183" cy="220533"/>
          </a:xfrm>
          <a:prstGeom prst="rightArrow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27">
                <a:extLst>
                  <a:ext uri="{FF2B5EF4-FFF2-40B4-BE49-F238E27FC236}">
                    <a16:creationId xmlns:a16="http://schemas.microsoft.com/office/drawing/2014/main" id="{4138E092-7E0F-48F4-AD1F-251303FA2858}"/>
                  </a:ext>
                </a:extLst>
              </p:cNvPr>
              <p:cNvSpPr txBox="1"/>
              <p:nvPr/>
            </p:nvSpPr>
            <p:spPr>
              <a:xfrm>
                <a:off x="1988083" y="5149682"/>
                <a:ext cx="2032157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zh-TW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𝜂</m:t>
                      </m:r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5" name="文字方塊 27">
                <a:extLst>
                  <a:ext uri="{FF2B5EF4-FFF2-40B4-BE49-F238E27FC236}">
                    <a16:creationId xmlns:a16="http://schemas.microsoft.com/office/drawing/2014/main" id="{4138E092-7E0F-48F4-AD1F-251303FA2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083" y="5149682"/>
                <a:ext cx="2032157" cy="7935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字方塊 29">
            <a:extLst>
              <a:ext uri="{FF2B5EF4-FFF2-40B4-BE49-F238E27FC236}">
                <a16:creationId xmlns:a16="http://schemas.microsoft.com/office/drawing/2014/main" id="{33FB7D8A-CD5B-4802-B3FA-1FE4D76B1202}"/>
              </a:ext>
            </a:extLst>
          </p:cNvPr>
          <p:cNvSpPr txBox="1"/>
          <p:nvPr/>
        </p:nvSpPr>
        <p:spPr>
          <a:xfrm>
            <a:off x="1784225" y="3071916"/>
            <a:ext cx="2377921" cy="954107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η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称为学习率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</a:t>
            </a:r>
            <a:r>
              <a:rPr kumimoji="0" lang="en-US" altLang="zh-TW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learning rate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”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28">
                <a:extLst>
                  <a:ext uri="{FF2B5EF4-FFF2-40B4-BE49-F238E27FC236}">
                    <a16:creationId xmlns:a16="http://schemas.microsoft.com/office/drawing/2014/main" id="{25BD6106-5AC0-422F-BDF2-1AD0E537D98F}"/>
                  </a:ext>
                </a:extLst>
              </p:cNvPr>
              <p:cNvSpPr txBox="1"/>
              <p:nvPr/>
            </p:nvSpPr>
            <p:spPr>
              <a:xfrm>
                <a:off x="7707157" y="2671814"/>
                <a:ext cx="3761077" cy="818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𝜂</m:t>
                      </m:r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7" name="文字方塊 28">
                <a:extLst>
                  <a:ext uri="{FF2B5EF4-FFF2-40B4-BE49-F238E27FC236}">
                    <a16:creationId xmlns:a16="http://schemas.microsoft.com/office/drawing/2014/main" id="{25BD6106-5AC0-422F-BDF2-1AD0E537D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157" y="2671814"/>
                <a:ext cx="3761077" cy="8180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049C12C5-3F13-4BEA-B79F-55DF75993A9D}"/>
                  </a:ext>
                </a:extLst>
              </p:cNvPr>
              <p:cNvSpPr/>
              <p:nvPr/>
            </p:nvSpPr>
            <p:spPr>
              <a:xfrm>
                <a:off x="3317773" y="6009235"/>
                <a:ext cx="584070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049C12C5-3F13-4BEA-B79F-55DF75993A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773" y="6009235"/>
                <a:ext cx="584070" cy="453137"/>
              </a:xfrm>
              <a:prstGeom prst="rect">
                <a:avLst/>
              </a:prstGeom>
              <a:blipFill>
                <a:blip r:embed="rId16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13">
                <a:extLst>
                  <a:ext uri="{FF2B5EF4-FFF2-40B4-BE49-F238E27FC236}">
                    <a16:creationId xmlns:a16="http://schemas.microsoft.com/office/drawing/2014/main" id="{EA8253D2-9997-41E7-A3B3-5A1B191D83D0}"/>
                  </a:ext>
                </a:extLst>
              </p:cNvPr>
              <p:cNvSpPr txBox="1"/>
              <p:nvPr/>
            </p:nvSpPr>
            <p:spPr>
              <a:xfrm>
                <a:off x="4532539" y="3449519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计算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|</m:t>
                        </m:r>
                      </m:e>
                      <m:sub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9" name="文字方塊 13">
                <a:extLst>
                  <a:ext uri="{FF2B5EF4-FFF2-40B4-BE49-F238E27FC236}">
                    <a16:creationId xmlns:a16="http://schemas.microsoft.com/office/drawing/2014/main" id="{EA8253D2-9997-41E7-A3B3-5A1B191D8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539" y="3449519"/>
                <a:ext cx="4406380" cy="624273"/>
              </a:xfrm>
              <a:prstGeom prst="rect">
                <a:avLst/>
              </a:prstGeom>
              <a:blipFill>
                <a:blip r:embed="rId17"/>
                <a:stretch>
                  <a:fillRect l="-1939"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單箭頭接點 16">
            <a:extLst>
              <a:ext uri="{FF2B5EF4-FFF2-40B4-BE49-F238E27FC236}">
                <a16:creationId xmlns:a16="http://schemas.microsoft.com/office/drawing/2014/main" id="{D1CC2A7C-7699-4232-957A-1103A9C81166}"/>
              </a:ext>
            </a:extLst>
          </p:cNvPr>
          <p:cNvCxnSpPr>
            <a:cxnSpLocks/>
          </p:cNvCxnSpPr>
          <p:nvPr/>
        </p:nvCxnSpPr>
        <p:spPr>
          <a:xfrm flipH="1">
            <a:off x="3609809" y="4063623"/>
            <a:ext cx="1232804" cy="967761"/>
          </a:xfrm>
          <a:prstGeom prst="straightConnector1">
            <a:avLst/>
          </a:prstGeom>
          <a:noFill/>
          <a:ln w="5715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28">
                <a:extLst>
                  <a:ext uri="{FF2B5EF4-FFF2-40B4-BE49-F238E27FC236}">
                    <a16:creationId xmlns:a16="http://schemas.microsoft.com/office/drawing/2014/main" id="{9235D82D-0F47-4B96-BCA7-B8E4EA0FD351}"/>
                  </a:ext>
                </a:extLst>
              </p:cNvPr>
              <p:cNvSpPr txBox="1"/>
              <p:nvPr/>
            </p:nvSpPr>
            <p:spPr>
              <a:xfrm>
                <a:off x="7688842" y="3529946"/>
                <a:ext cx="3761077" cy="818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𝜂</m:t>
                      </m:r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1" name="文字方塊 28">
                <a:extLst>
                  <a:ext uri="{FF2B5EF4-FFF2-40B4-BE49-F238E27FC236}">
                    <a16:creationId xmlns:a16="http://schemas.microsoft.com/office/drawing/2014/main" id="{9235D82D-0F47-4B96-BCA7-B8E4EA0FD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842" y="3529946"/>
                <a:ext cx="3761077" cy="8180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A3A718C9-9020-4F50-BE90-27E1F3D817F6}"/>
                  </a:ext>
                </a:extLst>
              </p:cNvPr>
              <p:cNvSpPr/>
              <p:nvPr/>
            </p:nvSpPr>
            <p:spPr>
              <a:xfrm>
                <a:off x="4564694" y="5993130"/>
                <a:ext cx="591187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A3A718C9-9020-4F50-BE90-27E1F3D81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694" y="5993130"/>
                <a:ext cx="591187" cy="453137"/>
              </a:xfrm>
              <a:prstGeom prst="rect">
                <a:avLst/>
              </a:prstGeom>
              <a:blipFill>
                <a:blip r:embed="rId1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線接點 12">
            <a:extLst>
              <a:ext uri="{FF2B5EF4-FFF2-40B4-BE49-F238E27FC236}">
                <a16:creationId xmlns:a16="http://schemas.microsoft.com/office/drawing/2014/main" id="{BFDDFA4D-FCB2-4364-8989-4AC74004556E}"/>
              </a:ext>
            </a:extLst>
          </p:cNvPr>
          <p:cNvCxnSpPr>
            <a:cxnSpLocks/>
          </p:cNvCxnSpPr>
          <p:nvPr/>
        </p:nvCxnSpPr>
        <p:spPr>
          <a:xfrm>
            <a:off x="4816592" y="5191662"/>
            <a:ext cx="0" cy="840362"/>
          </a:xfrm>
          <a:prstGeom prst="line">
            <a:avLst/>
          </a:prstGeom>
          <a:noFill/>
          <a:ln w="57150" cap="flat" cmpd="sng" algn="ctr">
            <a:solidFill>
              <a:srgbClr val="E7E6E6">
                <a:lumMod val="50000"/>
              </a:srgbClr>
            </a:solidFill>
            <a:prstDash val="sysDot"/>
            <a:miter lim="800000"/>
          </a:ln>
          <a:effectLst/>
        </p:spPr>
      </p:cxnSp>
      <p:sp>
        <p:nvSpPr>
          <p:cNvPr id="64" name="文字方塊 21">
            <a:extLst>
              <a:ext uri="{FF2B5EF4-FFF2-40B4-BE49-F238E27FC236}">
                <a16:creationId xmlns:a16="http://schemas.microsoft.com/office/drawing/2014/main" id="{EEFF0FB2-63E4-46BF-B661-68AA3C39F05D}"/>
              </a:ext>
            </a:extLst>
          </p:cNvPr>
          <p:cNvSpPr txBox="1"/>
          <p:nvPr/>
        </p:nvSpPr>
        <p:spPr>
          <a:xfrm>
            <a:off x="5101200" y="4161827"/>
            <a:ext cx="2773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很多次迭代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6" name="橢圓 26">
            <a:extLst>
              <a:ext uri="{FF2B5EF4-FFF2-40B4-BE49-F238E27FC236}">
                <a16:creationId xmlns:a16="http://schemas.microsoft.com/office/drawing/2014/main" id="{C8ACE61F-6C37-47CC-8324-6FDD3F103A8F}"/>
              </a:ext>
            </a:extLst>
          </p:cNvPr>
          <p:cNvSpPr/>
          <p:nvPr/>
        </p:nvSpPr>
        <p:spPr>
          <a:xfrm>
            <a:off x="7575992" y="5876151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7" name="直線接點 12">
            <a:extLst>
              <a:ext uri="{FF2B5EF4-FFF2-40B4-BE49-F238E27FC236}">
                <a16:creationId xmlns:a16="http://schemas.microsoft.com/office/drawing/2014/main" id="{D3DFBDEB-8C53-4DE9-821E-152937922A18}"/>
              </a:ext>
            </a:extLst>
          </p:cNvPr>
          <p:cNvCxnSpPr>
            <a:cxnSpLocks/>
            <a:endCxn id="45" idx="7"/>
          </p:cNvCxnSpPr>
          <p:nvPr/>
        </p:nvCxnSpPr>
        <p:spPr>
          <a:xfrm flipH="1">
            <a:off x="7661489" y="5950604"/>
            <a:ext cx="12790" cy="559522"/>
          </a:xfrm>
          <a:prstGeom prst="line">
            <a:avLst/>
          </a:prstGeom>
          <a:noFill/>
          <a:ln w="57150" cap="flat" cmpd="sng" algn="ctr">
            <a:solidFill>
              <a:srgbClr val="E7E6E6">
                <a:lumMod val="50000"/>
              </a:srgbClr>
            </a:solidFill>
            <a:prstDash val="sysDot"/>
            <a:miter lim="800000"/>
          </a:ln>
          <a:effectLst/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31B32089-C1FF-4D7E-B3A9-6D4A9F98AFE5}"/>
              </a:ext>
            </a:extLst>
          </p:cNvPr>
          <p:cNvSpPr/>
          <p:nvPr/>
        </p:nvSpPr>
        <p:spPr>
          <a:xfrm>
            <a:off x="-5765" y="4547716"/>
            <a:ext cx="12192000" cy="190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709E77-E409-45D9-8A77-1688E37415A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1131" y="6448164"/>
            <a:ext cx="447675" cy="304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EC84933-B6C6-4DA6-8F26-1509DD89A15B}"/>
              </a:ext>
            </a:extLst>
          </p:cNvPr>
          <p:cNvSpPr txBox="1"/>
          <p:nvPr/>
        </p:nvSpPr>
        <p:spPr>
          <a:xfrm>
            <a:off x="1254113" y="4755225"/>
            <a:ext cx="6224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固定学习率的梯度下降法：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28">
                <a:extLst>
                  <a:ext uri="{FF2B5EF4-FFF2-40B4-BE49-F238E27FC236}">
                    <a16:creationId xmlns:a16="http://schemas.microsoft.com/office/drawing/2014/main" id="{1F352C07-0549-4909-919F-CF23B87C5662}"/>
                  </a:ext>
                </a:extLst>
              </p:cNvPr>
              <p:cNvSpPr txBox="1"/>
              <p:nvPr/>
            </p:nvSpPr>
            <p:spPr>
              <a:xfrm>
                <a:off x="4983739" y="5383385"/>
                <a:ext cx="59080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kumimoji="0" lang="en-US" altLang="zh-TW" sz="32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𝑡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+1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kumimoji="0" lang="en-US" altLang="zh-TW" sz="32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zh-TW" alt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32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9" name="文字方塊 28">
                <a:extLst>
                  <a:ext uri="{FF2B5EF4-FFF2-40B4-BE49-F238E27FC236}">
                    <a16:creationId xmlns:a16="http://schemas.microsoft.com/office/drawing/2014/main" id="{1F352C07-0549-4909-919F-CF23B87C5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739" y="5383385"/>
                <a:ext cx="5908010" cy="58477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3209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84794" y="366437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621558" y="1190444"/>
            <a:ext cx="6479002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119A0-E9A4-4E81-8AEB-8A0C5137CE86}"/>
              </a:ext>
            </a:extLst>
          </p:cNvPr>
          <p:cNvCxnSpPr>
            <a:cxnSpLocks/>
          </p:cNvCxnSpPr>
          <p:nvPr/>
        </p:nvCxnSpPr>
        <p:spPr>
          <a:xfrm flipH="1">
            <a:off x="5324509" y="1900495"/>
            <a:ext cx="306057" cy="2404755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31A8AED-62B5-4287-8C63-8FAEA2852448}"/>
              </a:ext>
            </a:extLst>
          </p:cNvPr>
          <p:cNvCxnSpPr>
            <a:cxnSpLocks/>
          </p:cNvCxnSpPr>
          <p:nvPr/>
        </p:nvCxnSpPr>
        <p:spPr>
          <a:xfrm flipH="1" flipV="1">
            <a:off x="5429859" y="6136103"/>
            <a:ext cx="752918" cy="101613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20">
            <a:extLst>
              <a:ext uri="{FF2B5EF4-FFF2-40B4-BE49-F238E27FC236}">
                <a16:creationId xmlns:a16="http://schemas.microsoft.com/office/drawing/2014/main" id="{4B374CE1-3170-4C2C-9C25-7E9827B95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2" y="759253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399D6850-EFFF-4B5F-A0C0-B5FD46D60BED}"/>
              </a:ext>
            </a:extLst>
          </p:cNvPr>
          <p:cNvSpPr/>
          <p:nvPr/>
        </p:nvSpPr>
        <p:spPr>
          <a:xfrm>
            <a:off x="3642115" y="4487829"/>
            <a:ext cx="1642456" cy="633168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EC063C74-CBDD-4C79-BEF7-FBF670FFB184}"/>
              </a:ext>
            </a:extLst>
          </p:cNvPr>
          <p:cNvSpPr/>
          <p:nvPr/>
        </p:nvSpPr>
        <p:spPr>
          <a:xfrm>
            <a:off x="5878207" y="1282473"/>
            <a:ext cx="6038767" cy="4860000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28">
                <a:extLst>
                  <a:ext uri="{FF2B5EF4-FFF2-40B4-BE49-F238E27FC236}">
                    <a16:creationId xmlns:a16="http://schemas.microsoft.com/office/drawing/2014/main" id="{551071DD-791F-4760-BB4A-0B5424B0B74B}"/>
                  </a:ext>
                </a:extLst>
              </p:cNvPr>
              <p:cNvSpPr txBox="1"/>
              <p:nvPr/>
            </p:nvSpPr>
            <p:spPr>
              <a:xfrm>
                <a:off x="5716497" y="1912988"/>
                <a:ext cx="59080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zh-TW" alt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𝜂</m:t>
                      </m:r>
                      <m:r>
                        <m:rPr>
                          <m:sty m:val="p"/>
                        </m:rP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∇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𝑖𝑛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9" name="文字方塊 28">
                <a:extLst>
                  <a:ext uri="{FF2B5EF4-FFF2-40B4-BE49-F238E27FC236}">
                    <a16:creationId xmlns:a16="http://schemas.microsoft.com/office/drawing/2014/main" id="{551071DD-791F-4760-BB4A-0B5424B0B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497" y="1912988"/>
                <a:ext cx="5908010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20">
            <a:extLst>
              <a:ext uri="{FF2B5EF4-FFF2-40B4-BE49-F238E27FC236}">
                <a16:creationId xmlns:a16="http://schemas.microsoft.com/office/drawing/2014/main" id="{44244B65-19AD-4CEC-855F-1FD4B645E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8964" y="1405438"/>
            <a:ext cx="61282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梯度下降法：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CC3AE286-5CFA-436B-9494-167E11127F9E}"/>
                  </a:ext>
                </a:extLst>
              </p:cNvPr>
              <p:cNvSpPr/>
              <p:nvPr/>
            </p:nvSpPr>
            <p:spPr>
              <a:xfrm>
                <a:off x="7516532" y="3199936"/>
                <a:ext cx="4333622" cy="8414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∇</m:t>
                          </m:r>
                          <m: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  <m:r>
                        <a:rPr kumimoji="0" lang="en-US" altLang="zh-CN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6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𝐗</m:t>
                              </m:r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0" lang="en-US" altLang="zh-CN" sz="26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𝐗</m:t>
                          </m:r>
                          <m:r>
                            <a:rPr kumimoji="0" lang="en-US" altLang="zh-CN" sz="2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  <m:r>
                            <a:rPr kumimoji="0" lang="en-US" altLang="zh-CN" sz="2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6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𝐗</m:t>
                              </m:r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E00C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CC3AE286-5CFA-436B-9494-167E11127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532" y="3199936"/>
                <a:ext cx="4333622" cy="8414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D5E8FAA-58DB-4432-96EC-2262F066E0F8}"/>
                  </a:ext>
                </a:extLst>
              </p:cNvPr>
              <p:cNvSpPr/>
              <p:nvPr/>
            </p:nvSpPr>
            <p:spPr>
              <a:xfrm>
                <a:off x="6439480" y="2504589"/>
                <a:ext cx="3580403" cy="8414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26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600" i="1">
                                  <a:solidFill>
                                    <a:srgbClr val="7E00CB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D5E8FAA-58DB-4432-96EC-2262F066E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480" y="2504589"/>
                <a:ext cx="3580403" cy="84144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1870589-833D-499F-A32B-9B6D0BF9986C}"/>
                  </a:ext>
                </a:extLst>
              </p:cNvPr>
              <p:cNvSpPr/>
              <p:nvPr/>
            </p:nvSpPr>
            <p:spPr>
              <a:xfrm>
                <a:off x="6363471" y="3895208"/>
                <a:ext cx="4798794" cy="12174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zh-CN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6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600" b="1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0" lang="en-US" altLang="zh-CN" sz="2600" b="1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7E00CB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1870589-833D-499F-A32B-9B6D0BF99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471" y="3895208"/>
                <a:ext cx="4798794" cy="121744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61C3DB1-1836-4EAA-954A-05E32B07304D}"/>
                  </a:ext>
                </a:extLst>
              </p:cNvPr>
              <p:cNvSpPr/>
              <p:nvPr/>
            </p:nvSpPr>
            <p:spPr>
              <a:xfrm>
                <a:off x="7061662" y="4908827"/>
                <a:ext cx="4839979" cy="12174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∇</m:t>
                          </m:r>
                          <m: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  <m:r>
                        <a:rPr kumimoji="0" lang="en-US" altLang="zh-CN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6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6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>
                                  <a:solidFill>
                                    <a:srgbClr val="7E00CB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61C3DB1-1836-4EAA-954A-05E32B073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662" y="4908827"/>
                <a:ext cx="4839979" cy="121744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595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3.1 </a:t>
            </a:r>
            <a:r>
              <a:rPr lang="zh-CN" altLang="en-US" kern="0" dirty="0">
                <a:solidFill>
                  <a:srgbClr val="000000"/>
                </a:solidFill>
              </a:rPr>
              <a:t>线性回归问题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58EDD57-959B-4893-8620-B1684824F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25" y="1828224"/>
            <a:ext cx="4371975" cy="394335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D3C774B-DEB4-49AB-A887-A9C56C6A9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610" y="1837749"/>
            <a:ext cx="4286250" cy="3933825"/>
          </a:xfrm>
          <a:prstGeom prst="rect">
            <a:avLst/>
          </a:prstGeom>
        </p:spPr>
      </p:pic>
      <p:sp>
        <p:nvSpPr>
          <p:cNvPr id="30" name="TextBox 20">
            <a:extLst>
              <a:ext uri="{FF2B5EF4-FFF2-40B4-BE49-F238E27FC236}">
                <a16:creationId xmlns:a16="http://schemas.microsoft.com/office/drawing/2014/main" id="{760A0EC8-64F7-436A-B86C-14C7D2F69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99" y="1034239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线性回归示例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51BD0CB-E2A1-47D4-B75B-69C1EA2D7BB6}"/>
                  </a:ext>
                </a:extLst>
              </p:cNvPr>
              <p:cNvSpPr/>
              <p:nvPr/>
            </p:nvSpPr>
            <p:spPr>
              <a:xfrm>
                <a:off x="4120472" y="5844621"/>
                <a:ext cx="33431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20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</a:rPr>
                  <a:t>回归问题</a:t>
                </a:r>
                <a14:m>
                  <m:oMath xmlns:m="http://schemas.openxmlformats.org/officeDocument/2006/math">
                    <m:r>
                      <a:rPr lang="zh-CN" altLang="en-US" sz="3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：</m:t>
                    </m:r>
                    <m:r>
                      <a:rPr kumimoji="0" lang="zh-CN" alt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kumimoji="0" lang="zh-CN" alt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0" lang="en-US" altLang="zh-C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51BD0CB-E2A1-47D4-B75B-69C1EA2D7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472" y="5844621"/>
                <a:ext cx="3343159" cy="584775"/>
              </a:xfrm>
              <a:prstGeom prst="rect">
                <a:avLst/>
              </a:prstGeom>
              <a:blipFill>
                <a:blip r:embed="rId6"/>
                <a:stretch>
                  <a:fillRect l="-4745"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467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E5378484-4511-42E3-9140-A18505911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6" y="1028882"/>
            <a:ext cx="111421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梯度下降法实现线性回归 </a:t>
            </a:r>
            <a:endParaRPr kumimoji="0" lang="en-US" sz="2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CCCB4D0-9944-4717-8583-A53B09B9C798}"/>
              </a:ext>
            </a:extLst>
          </p:cNvPr>
          <p:cNvSpPr/>
          <p:nvPr/>
        </p:nvSpPr>
        <p:spPr>
          <a:xfrm>
            <a:off x="327460" y="1481900"/>
            <a:ext cx="11700000" cy="4968000"/>
          </a:xfrm>
          <a:prstGeom prst="roundRect">
            <a:avLst/>
          </a:prstGeom>
          <a:solidFill>
            <a:srgbClr val="D8D8FF">
              <a:alpha val="74000"/>
            </a:srgb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线性回归算法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CDE8805-EFF0-4EF5-B20D-51C94ED6627F}"/>
                  </a:ext>
                </a:extLst>
              </p:cNvPr>
              <p:cNvSpPr/>
              <p:nvPr/>
            </p:nvSpPr>
            <p:spPr>
              <a:xfrm>
                <a:off x="953789" y="1698905"/>
                <a:ext cx="5782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初始化权向量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CDE8805-EFF0-4EF5-B20D-51C94ED66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89" y="1698905"/>
                <a:ext cx="5782288" cy="461665"/>
              </a:xfrm>
              <a:prstGeom prst="rect">
                <a:avLst/>
              </a:prstGeom>
              <a:blipFill>
                <a:blip r:embed="rId3"/>
                <a:stretch>
                  <a:fillRect l="-1370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383B5D-65FA-47DD-92B9-769B947E0E3D}"/>
                  </a:ext>
                </a:extLst>
              </p:cNvPr>
              <p:cNvSpPr/>
              <p:nvPr/>
            </p:nvSpPr>
            <p:spPr>
              <a:xfrm>
                <a:off x="953789" y="2307373"/>
                <a:ext cx="5782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𝒇𝒐𝒓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=0,1,2,…  (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代表迭代次数）</a:t>
                </a: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383B5D-65FA-47DD-92B9-769B947E0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89" y="2307373"/>
                <a:ext cx="5782288" cy="461665"/>
              </a:xfrm>
              <a:prstGeom prst="rect">
                <a:avLst/>
              </a:prstGeom>
              <a:blipFill>
                <a:blip r:embed="rId4"/>
                <a:stretch>
                  <a:fillRect l="-1370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3B9E2BD-3B77-4C4A-A152-B4D59CA5D90F}"/>
                  </a:ext>
                </a:extLst>
              </p:cNvPr>
              <p:cNvSpPr/>
              <p:nvPr/>
            </p:nvSpPr>
            <p:spPr>
              <a:xfrm>
                <a:off x="1281181" y="3137227"/>
                <a:ext cx="8717073" cy="499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仿宋" panose="02010609060101010101" pitchFamily="49" charset="-122"/>
                    <a:ea typeface="仿宋" panose="02010609060101010101" pitchFamily="49" charset="-122"/>
                    <a:cs typeface="+mn-cs"/>
                  </a:rPr>
                  <a:t>①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计算梯度：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∇</m:t>
                        </m:r>
                        <m: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</m:d>
                    <m:r>
                      <a:rPr kumimoji="0" lang="en-US" altLang="zh-CN" sz="2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𝑁</m:t>
                        </m:r>
                      </m:sup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sSup>
                          <m:sSupPr>
                            <m:ctrlP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𝒘</m:t>
                            </m:r>
                          </m:e>
                          <m:sup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𝐱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altLang="zh-CN" sz="26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7E00C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  <m:sSub>
                          <m:sSubPr>
                            <m:ctrlP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𝐱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3B9E2BD-3B77-4C4A-A152-B4D59CA5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181" y="3137227"/>
                <a:ext cx="8717073" cy="499432"/>
              </a:xfrm>
              <a:prstGeom prst="rect">
                <a:avLst/>
              </a:prstGeom>
              <a:blipFill>
                <a:blip r:embed="rId5"/>
                <a:stretch>
                  <a:fillRect l="-1049" t="-7317" b="-26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8FAB448-1787-4A43-A969-AE3D709D956C}"/>
                  </a:ext>
                </a:extLst>
              </p:cNvPr>
              <p:cNvSpPr/>
              <p:nvPr/>
            </p:nvSpPr>
            <p:spPr>
              <a:xfrm>
                <a:off x="1281181" y="4094233"/>
                <a:ext cx="871707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仿宋" panose="02010609060101010101" pitchFamily="49" charset="-122"/>
                    <a:ea typeface="仿宋" panose="02010609060101010101" pitchFamily="49" charset="-122"/>
                    <a:cs typeface="+mn-cs"/>
                  </a:rPr>
                  <a:t>②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对权向量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进行更新：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6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TW" sz="2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𝑡</m:t>
                        </m:r>
                        <m:r>
                          <a:rPr kumimoji="0" lang="en-US" altLang="zh-TW" sz="2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altLang="zh-TW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←</m:t>
                    </m:r>
                    <m:sSub>
                      <m:sSubPr>
                        <m:ctrlPr>
                          <a:rPr kumimoji="0" lang="en-US" altLang="zh-TW" sz="2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6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TW" sz="2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US" altLang="zh-TW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zh-TW" altLang="en-US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m:rPr>
                        <m:sty m:val="p"/>
                      </m:rPr>
                      <a:rPr kumimoji="0" lang="en-US" altLang="zh-TW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∇</m:t>
                    </m:r>
                    <m:sSub>
                      <m:sSubPr>
                        <m:ctrlPr>
                          <a:rPr kumimoji="0" lang="en-US" altLang="zh-TW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altLang="zh-TW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𝑖𝑛</m:t>
                        </m:r>
                      </m:sub>
                    </m:sSub>
                    <m:r>
                      <a:rPr kumimoji="0" lang="en-US" altLang="zh-TW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TW" sz="2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6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TW" sz="2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US" altLang="zh-TW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8FAB448-1787-4A43-A969-AE3D709D9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181" y="4094233"/>
                <a:ext cx="8717073" cy="492443"/>
              </a:xfrm>
              <a:prstGeom prst="rect">
                <a:avLst/>
              </a:prstGeom>
              <a:blipFill>
                <a:blip r:embed="rId6"/>
                <a:stretch>
                  <a:fillRect l="-1049" t="-8750" b="-2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25F26D7-B8EF-45E0-80F0-955DCD8E85DC}"/>
                  </a:ext>
                </a:extLst>
              </p:cNvPr>
              <p:cNvSpPr/>
              <p:nvPr/>
            </p:nvSpPr>
            <p:spPr>
              <a:xfrm>
                <a:off x="389908" y="4980821"/>
                <a:ext cx="8751925" cy="483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…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直到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∇</m:t>
                        </m:r>
                        <m: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</m:d>
                    <m:r>
                      <a:rPr kumimoji="0" lang="en-US" altLang="zh-CN" sz="2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altLang="zh-CN" sz="2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𝟎</m:t>
                    </m:r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，或者迭代足够多次数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25F26D7-B8EF-45E0-80F0-955DCD8E85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08" y="4980821"/>
                <a:ext cx="8751925" cy="483209"/>
              </a:xfrm>
              <a:prstGeom prst="rect">
                <a:avLst/>
              </a:prstGeom>
              <a:blipFill>
                <a:blip r:embed="rId7"/>
                <a:stretch>
                  <a:fillRect l="-1114" t="-6329" b="-27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672ADB50-CDD5-43E6-9EC5-0BE7293F3343}"/>
                  </a:ext>
                </a:extLst>
              </p:cNvPr>
              <p:cNvSpPr/>
              <p:nvPr/>
            </p:nvSpPr>
            <p:spPr>
              <a:xfrm>
                <a:off x="711925" y="5759878"/>
                <a:ext cx="87519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返回最终的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作为学到的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FA2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𝒈</m:t>
                    </m:r>
                  </m:oMath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672ADB50-CDD5-43E6-9EC5-0BE7293F33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25" y="5759878"/>
                <a:ext cx="8751925" cy="461665"/>
              </a:xfrm>
              <a:prstGeom prst="rect">
                <a:avLst/>
              </a:prstGeom>
              <a:blipFill>
                <a:blip r:embed="rId8"/>
                <a:stretch>
                  <a:fillRect l="-1115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469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84794" y="366437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621558" y="1190444"/>
            <a:ext cx="6479002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119A0-E9A4-4E81-8AEB-8A0C5137CE86}"/>
              </a:ext>
            </a:extLst>
          </p:cNvPr>
          <p:cNvCxnSpPr>
            <a:cxnSpLocks/>
          </p:cNvCxnSpPr>
          <p:nvPr/>
        </p:nvCxnSpPr>
        <p:spPr>
          <a:xfrm flipH="1">
            <a:off x="5324509" y="1900495"/>
            <a:ext cx="306057" cy="2404755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31A8AED-62B5-4287-8C63-8FAEA2852448}"/>
              </a:ext>
            </a:extLst>
          </p:cNvPr>
          <p:cNvCxnSpPr>
            <a:cxnSpLocks/>
          </p:cNvCxnSpPr>
          <p:nvPr/>
        </p:nvCxnSpPr>
        <p:spPr>
          <a:xfrm flipH="1" flipV="1">
            <a:off x="5429859" y="6136103"/>
            <a:ext cx="752918" cy="101613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20">
            <a:extLst>
              <a:ext uri="{FF2B5EF4-FFF2-40B4-BE49-F238E27FC236}">
                <a16:creationId xmlns:a16="http://schemas.microsoft.com/office/drawing/2014/main" id="{4B374CE1-3170-4C2C-9C25-7E9827B95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2" y="759253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399D6850-EFFF-4B5F-A0C0-B5FD46D60BED}"/>
              </a:ext>
            </a:extLst>
          </p:cNvPr>
          <p:cNvSpPr/>
          <p:nvPr/>
        </p:nvSpPr>
        <p:spPr>
          <a:xfrm>
            <a:off x="3642115" y="4487829"/>
            <a:ext cx="1642456" cy="633168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EC063C74-CBDD-4C79-BEF7-FBF670FFB184}"/>
              </a:ext>
            </a:extLst>
          </p:cNvPr>
          <p:cNvSpPr/>
          <p:nvPr/>
        </p:nvSpPr>
        <p:spPr>
          <a:xfrm>
            <a:off x="5878207" y="1282473"/>
            <a:ext cx="6038767" cy="4860000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28">
                <a:extLst>
                  <a:ext uri="{FF2B5EF4-FFF2-40B4-BE49-F238E27FC236}">
                    <a16:creationId xmlns:a16="http://schemas.microsoft.com/office/drawing/2014/main" id="{551071DD-791F-4760-BB4A-0B5424B0B74B}"/>
                  </a:ext>
                </a:extLst>
              </p:cNvPr>
              <p:cNvSpPr txBox="1"/>
              <p:nvPr/>
            </p:nvSpPr>
            <p:spPr>
              <a:xfrm>
                <a:off x="6192550" y="2786112"/>
                <a:ext cx="59080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zh-TW" alt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𝜂</m:t>
                      </m:r>
                      <m:r>
                        <m:rPr>
                          <m:sty m:val="p"/>
                        </m:rP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∇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𝑖𝑛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9" name="文字方塊 28">
                <a:extLst>
                  <a:ext uri="{FF2B5EF4-FFF2-40B4-BE49-F238E27FC236}">
                    <a16:creationId xmlns:a16="http://schemas.microsoft.com/office/drawing/2014/main" id="{551071DD-791F-4760-BB4A-0B5424B0B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550" y="2786112"/>
                <a:ext cx="5908010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20">
            <a:extLst>
              <a:ext uri="{FF2B5EF4-FFF2-40B4-BE49-F238E27FC236}">
                <a16:creationId xmlns:a16="http://schemas.microsoft.com/office/drawing/2014/main" id="{44244B65-19AD-4CEC-855F-1FD4B645E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8964" y="1405438"/>
            <a:ext cx="61282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梯度下降法：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61C3DB1-1836-4EAA-954A-05E32B07304D}"/>
                  </a:ext>
                </a:extLst>
              </p:cNvPr>
              <p:cNvSpPr/>
              <p:nvPr/>
            </p:nvSpPr>
            <p:spPr>
              <a:xfrm>
                <a:off x="6851800" y="1652799"/>
                <a:ext cx="4532586" cy="12174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∇</m:t>
                          </m:r>
                          <m: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  <m:r>
                        <a:rPr kumimoji="0" lang="en-US" altLang="zh-CN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6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6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7E00C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sSub>
                            <m:sSubPr>
                              <m:ctrlP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61C3DB1-1836-4EAA-954A-05E32B073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800" y="1652799"/>
                <a:ext cx="4532586" cy="12174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20">
                <a:extLst>
                  <a:ext uri="{FF2B5EF4-FFF2-40B4-BE49-F238E27FC236}">
                    <a16:creationId xmlns:a16="http://schemas.microsoft.com/office/drawing/2014/main" id="{B4DFCEB8-3066-42CD-9298-71643DB71D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6915" y="3580878"/>
                <a:ext cx="6128226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457200" lvl="0" indent="-457200">
                  <a:buFont typeface="Wingdings" panose="05000000000000000000" pitchFamily="2" charset="2"/>
                  <a:buChar char="Ø"/>
                  <a:defRPr/>
                </a:pPr>
                <a:r>
                  <a:rPr kumimoji="0" lang="zh-CN" altLang="en-US" sz="2800" i="1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问题</a:t>
                </a:r>
                <a:r>
                  <a:rPr kumimoji="0" lang="en-US" altLang="zh-CN" sz="2800" i="1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1</a:t>
                </a:r>
                <a:r>
                  <a:rPr kumimoji="0" lang="zh-CN" altLang="en-US" sz="2800" i="1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：学习率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kumimoji="0" lang="zh-CN" altLang="en-US" sz="2800" i="1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如何取值？</a:t>
                </a:r>
              </a:p>
            </p:txBody>
          </p:sp>
        </mc:Choice>
        <mc:Fallback xmlns="">
          <p:sp>
            <p:nvSpPr>
              <p:cNvPr id="58" name="TextBox 20">
                <a:extLst>
                  <a:ext uri="{FF2B5EF4-FFF2-40B4-BE49-F238E27FC236}">
                    <a16:creationId xmlns:a16="http://schemas.microsoft.com/office/drawing/2014/main" id="{B4DFCEB8-3066-42CD-9298-71643DB71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6915" y="3580878"/>
                <a:ext cx="6128226" cy="523220"/>
              </a:xfrm>
              <a:prstGeom prst="rect">
                <a:avLst/>
              </a:prstGeom>
              <a:blipFill>
                <a:blip r:embed="rId12"/>
                <a:stretch>
                  <a:fillRect l="-1791" t="-12791" b="-313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038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662" y="1328681"/>
            <a:ext cx="61282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损失函数曲线的可视化：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FC4F5A5-FB58-411F-AB9C-B4031D535C1C}"/>
                  </a:ext>
                </a:extLst>
              </p:cNvPr>
              <p:cNvSpPr/>
              <p:nvPr/>
            </p:nvSpPr>
            <p:spPr>
              <a:xfrm>
                <a:off x="403314" y="5147953"/>
                <a:ext cx="2031325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单变量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的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损失函数曲线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FC4F5A5-FB58-411F-AB9C-B4031D535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14" y="5147953"/>
                <a:ext cx="2031325" cy="830997"/>
              </a:xfrm>
              <a:prstGeom prst="rect">
                <a:avLst/>
              </a:prstGeom>
              <a:blipFill>
                <a:blip r:embed="rId3"/>
                <a:stretch>
                  <a:fillRect l="-4204" t="-5839" r="-4204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45FBD1AE-73AE-44A4-A6D6-CEAE01CE2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734" y="2309491"/>
            <a:ext cx="3219450" cy="3076575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813D1275-B276-4B45-9FA0-59FF5631C745}"/>
              </a:ext>
            </a:extLst>
          </p:cNvPr>
          <p:cNvGrpSpPr/>
          <p:nvPr/>
        </p:nvGrpSpPr>
        <p:grpSpPr>
          <a:xfrm>
            <a:off x="230024" y="2398426"/>
            <a:ext cx="2490691" cy="2705490"/>
            <a:chOff x="97411" y="2043652"/>
            <a:chExt cx="3204862" cy="318135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10BC580-9F82-437A-B269-75E94C5DC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898" y="2043652"/>
              <a:ext cx="3000375" cy="318135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BAE3784-63A3-4EC5-9E5D-3218D5ABC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2593" y="3012519"/>
              <a:ext cx="525100" cy="10668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B0BB9C6B-0529-4530-B362-D402BFB0901B}"/>
                    </a:ext>
                  </a:extLst>
                </p:cNvPr>
                <p:cNvSpPr/>
                <p:nvPr/>
              </p:nvSpPr>
              <p:spPr>
                <a:xfrm>
                  <a:off x="97411" y="3111107"/>
                  <a:ext cx="7554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3D27E66-19C0-4005-AD29-13017DD3A9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11" y="3111107"/>
                  <a:ext cx="755463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A8CB5DC-0460-430F-BAEE-1D384058F9B4}"/>
                  </a:ext>
                </a:extLst>
              </p:cNvPr>
              <p:cNvSpPr/>
              <p:nvPr/>
            </p:nvSpPr>
            <p:spPr>
              <a:xfrm>
                <a:off x="3576759" y="5328874"/>
                <a:ext cx="2031325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</a:rPr>
                  <a:t>两个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变量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的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损失函数曲线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A8CB5DC-0460-430F-BAEE-1D384058F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759" y="5328874"/>
                <a:ext cx="2031325" cy="830997"/>
              </a:xfrm>
              <a:prstGeom prst="rect">
                <a:avLst/>
              </a:prstGeom>
              <a:blipFill>
                <a:blip r:embed="rId13"/>
                <a:stretch>
                  <a:fillRect l="-4505" t="-5882" r="-3904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FF28976B-3147-41A1-9573-8DA2CD9A542C}"/>
              </a:ext>
            </a:extLst>
          </p:cNvPr>
          <p:cNvGrpSpPr/>
          <p:nvPr/>
        </p:nvGrpSpPr>
        <p:grpSpPr>
          <a:xfrm>
            <a:off x="6583918" y="1159756"/>
            <a:ext cx="5558825" cy="4279156"/>
            <a:chOff x="6583918" y="1159756"/>
            <a:chExt cx="5558825" cy="4279156"/>
          </a:xfrm>
        </p:grpSpPr>
        <p:pic>
          <p:nvPicPr>
            <p:cNvPr id="18" name="圖片 4">
              <a:extLst>
                <a:ext uri="{FF2B5EF4-FFF2-40B4-BE49-F238E27FC236}">
                  <a16:creationId xmlns:a16="http://schemas.microsoft.com/office/drawing/2014/main" id="{C516F346-40B5-4B74-A892-B9F090AD0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918" y="1159756"/>
              <a:ext cx="5558825" cy="416911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5">
                  <a:extLst>
                    <a:ext uri="{FF2B5EF4-FFF2-40B4-BE49-F238E27FC236}">
                      <a16:creationId xmlns:a16="http://schemas.microsoft.com/office/drawing/2014/main" id="{1DA9F89E-86EF-4352-8F35-2B3A4960CA3C}"/>
                    </a:ext>
                  </a:extLst>
                </p:cNvPr>
                <p:cNvSpPr txBox="1"/>
                <p:nvPr/>
              </p:nvSpPr>
              <p:spPr>
                <a:xfrm>
                  <a:off x="9274783" y="5069580"/>
                  <a:ext cx="421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20" name="文字方塊 5">
                  <a:extLst>
                    <a:ext uri="{FF2B5EF4-FFF2-40B4-BE49-F238E27FC236}">
                      <a16:creationId xmlns:a16="http://schemas.microsoft.com/office/drawing/2014/main" id="{1DA9F89E-86EF-4352-8F35-2B3A4960CA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4783" y="5069580"/>
                  <a:ext cx="421847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8571" r="-4286"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ECB94487-AF05-44DC-AC55-C49EBE1E2505}"/>
                    </a:ext>
                  </a:extLst>
                </p:cNvPr>
                <p:cNvSpPr/>
                <p:nvPr/>
              </p:nvSpPr>
              <p:spPr>
                <a:xfrm>
                  <a:off x="6653396" y="2967335"/>
                  <a:ext cx="62966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ECB94487-AF05-44DC-AC55-C49EBE1E25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3396" y="2967335"/>
                  <a:ext cx="629660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1662D013-F5B4-4523-9395-416A9F2EF6D8}"/>
              </a:ext>
            </a:extLst>
          </p:cNvPr>
          <p:cNvSpPr/>
          <p:nvPr/>
        </p:nvSpPr>
        <p:spPr>
          <a:xfrm>
            <a:off x="7424342" y="5368280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损失函数曲线</a:t>
            </a:r>
            <a:r>
              <a:rPr lang="zh-CN" altLang="en-US" sz="2400" dirty="0">
                <a:solidFill>
                  <a:srgbClr val="000000"/>
                </a:solidFill>
                <a:latin typeface="Arial"/>
              </a:rPr>
              <a:t>的等高线表示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ABCB0D8-E7D2-460D-88AD-511445D24023}"/>
              </a:ext>
            </a:extLst>
          </p:cNvPr>
          <p:cNvSpPr/>
          <p:nvPr/>
        </p:nvSpPr>
        <p:spPr>
          <a:xfrm>
            <a:off x="7931434" y="5884056"/>
            <a:ext cx="3108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（</a:t>
            </a:r>
            <a:r>
              <a: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红色陡峭，蓝色平缓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）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7677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0">
                <a:extLst>
                  <a:ext uri="{FF2B5EF4-FFF2-40B4-BE49-F238E27FC236}">
                    <a16:creationId xmlns:a16="http://schemas.microsoft.com/office/drawing/2014/main" id="{17382C10-B00C-422E-97C7-B25D114901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940" y="985085"/>
                <a:ext cx="3839328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zh-CN" altLang="en-US" sz="2800" b="1" kern="0" dirty="0">
                    <a:solidFill>
                      <a:srgbClr val="0000FF"/>
                    </a:solidFill>
                    <a:latin typeface="Arial" charset="0"/>
                  </a:rPr>
                  <a:t>学习率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zh-CN" altLang="en-US" sz="2800" b="1" kern="0" dirty="0">
                    <a:solidFill>
                      <a:srgbClr val="0000FF"/>
                    </a:solidFill>
                    <a:latin typeface="Arial" charset="0"/>
                  </a:rPr>
                  <a:t>的取值讨论</a:t>
                </a: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：</a:t>
                </a:r>
              </a:p>
            </p:txBody>
          </p:sp>
        </mc:Choice>
        <mc:Fallback xmlns="">
          <p:sp>
            <p:nvSpPr>
              <p:cNvPr id="28" name="TextBox 20">
                <a:extLst>
                  <a:ext uri="{FF2B5EF4-FFF2-40B4-BE49-F238E27FC236}">
                    <a16:creationId xmlns:a16="http://schemas.microsoft.com/office/drawing/2014/main" id="{17382C10-B00C-422E-97C7-B25D11490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940" y="985085"/>
                <a:ext cx="3839328" cy="523220"/>
              </a:xfrm>
              <a:prstGeom prst="rect">
                <a:avLst/>
              </a:prstGeom>
              <a:blipFill>
                <a:blip r:embed="rId4"/>
                <a:stretch>
                  <a:fillRect l="-3175" t="-12941" b="-329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31F920F-DF00-4062-B201-5C3593C0CB3B}"/>
              </a:ext>
            </a:extLst>
          </p:cNvPr>
          <p:cNvGrpSpPr/>
          <p:nvPr/>
        </p:nvGrpSpPr>
        <p:grpSpPr>
          <a:xfrm>
            <a:off x="20337" y="1432265"/>
            <a:ext cx="6545355" cy="2698555"/>
            <a:chOff x="20337" y="1432265"/>
            <a:chExt cx="6545355" cy="2698555"/>
          </a:xfrm>
        </p:grpSpPr>
        <p:pic>
          <p:nvPicPr>
            <p:cNvPr id="21" name="圖片 19">
              <a:extLst>
                <a:ext uri="{FF2B5EF4-FFF2-40B4-BE49-F238E27FC236}">
                  <a16:creationId xmlns:a16="http://schemas.microsoft.com/office/drawing/2014/main" id="{F9386977-9A4D-468F-AFF0-8F15FD4A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37" y="1432265"/>
              <a:ext cx="6545355" cy="2698555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013650F-27BB-4D31-83BD-531A221CF132}"/>
                </a:ext>
              </a:extLst>
            </p:cNvPr>
            <p:cNvSpPr/>
            <p:nvPr/>
          </p:nvSpPr>
          <p:spPr>
            <a:xfrm>
              <a:off x="3045533" y="2068130"/>
              <a:ext cx="241838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dirty="0">
                  <a:solidFill>
                    <a:srgbClr val="0070C0"/>
                  </a:solidFill>
                  <a:latin typeface="Arial"/>
                </a:rPr>
                <a:t>损失函数</a:t>
              </a:r>
              <a:r>
                <a:rPr lang="zh-CN" altLang="en-US" sz="2400" dirty="0">
                  <a:latin typeface="Arial"/>
                </a:rPr>
                <a:t>与迭代次数的关系曲线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C75D9576-11BB-4F00-BAFF-C36D56CD7423}"/>
              </a:ext>
            </a:extLst>
          </p:cNvPr>
          <p:cNvSpPr/>
          <p:nvPr/>
        </p:nvSpPr>
        <p:spPr>
          <a:xfrm>
            <a:off x="7657130" y="957715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Arial"/>
              </a:rPr>
              <a:t>此时已经到达谷底了？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99A0D6-DA9A-40C6-947D-03F815F69FF9}"/>
              </a:ext>
            </a:extLst>
          </p:cNvPr>
          <p:cNvGrpSpPr/>
          <p:nvPr/>
        </p:nvGrpSpPr>
        <p:grpSpPr>
          <a:xfrm>
            <a:off x="20337" y="4078265"/>
            <a:ext cx="6545355" cy="2376586"/>
            <a:chOff x="20337" y="4078265"/>
            <a:chExt cx="6545355" cy="2376586"/>
          </a:xfrm>
        </p:grpSpPr>
        <p:pic>
          <p:nvPicPr>
            <p:cNvPr id="24" name="圖片 15">
              <a:extLst>
                <a:ext uri="{FF2B5EF4-FFF2-40B4-BE49-F238E27FC236}">
                  <a16:creationId xmlns:a16="http://schemas.microsoft.com/office/drawing/2014/main" id="{D4DBCF29-9996-45FC-B38F-1B6B026DA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37" y="4078265"/>
              <a:ext cx="6545355" cy="2376586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A9A1D4A-16FC-4FE1-9361-D3092FD345C9}"/>
                </a:ext>
              </a:extLst>
            </p:cNvPr>
            <p:cNvSpPr/>
            <p:nvPr/>
          </p:nvSpPr>
          <p:spPr>
            <a:xfrm>
              <a:off x="3145467" y="4383530"/>
              <a:ext cx="241838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dirty="0">
                  <a:solidFill>
                    <a:srgbClr val="0070C0"/>
                  </a:solidFill>
                  <a:latin typeface="Arial"/>
                </a:rPr>
                <a:t>梯度幅值</a:t>
              </a:r>
              <a:r>
                <a:rPr lang="zh-CN" altLang="en-US" sz="2400" dirty="0">
                  <a:latin typeface="Arial"/>
                </a:rPr>
                <a:t>与迭代次数的关系曲线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0523021D-4F7E-45D1-9D7E-CCB5CA3D8AB4}"/>
              </a:ext>
            </a:extLst>
          </p:cNvPr>
          <p:cNvSpPr/>
          <p:nvPr/>
        </p:nvSpPr>
        <p:spPr>
          <a:xfrm>
            <a:off x="5463915" y="5636076"/>
            <a:ext cx="717250" cy="447134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7EC76D43-872E-4C13-ACEE-C686095E4C88}"/>
              </a:ext>
            </a:extLst>
          </p:cNvPr>
          <p:cNvSpPr/>
          <p:nvPr/>
        </p:nvSpPr>
        <p:spPr>
          <a:xfrm>
            <a:off x="2938247" y="5457384"/>
            <a:ext cx="1241641" cy="679052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0CC2818-35C4-4FFA-84AE-F1FB12784BDA}"/>
              </a:ext>
            </a:extLst>
          </p:cNvPr>
          <p:cNvGrpSpPr/>
          <p:nvPr/>
        </p:nvGrpSpPr>
        <p:grpSpPr>
          <a:xfrm>
            <a:off x="6627957" y="1970420"/>
            <a:ext cx="5564043" cy="4466120"/>
            <a:chOff x="6627957" y="1970420"/>
            <a:chExt cx="5564043" cy="446612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2726BA1-0655-482E-9DF0-AAD03E937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7424" y="1970420"/>
              <a:ext cx="5494576" cy="36656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5">
                  <a:extLst>
                    <a:ext uri="{FF2B5EF4-FFF2-40B4-BE49-F238E27FC236}">
                      <a16:creationId xmlns:a16="http://schemas.microsoft.com/office/drawing/2014/main" id="{764BA2A4-96B6-4E55-93B9-E1D1533F2AD2}"/>
                    </a:ext>
                  </a:extLst>
                </p:cNvPr>
                <p:cNvSpPr txBox="1"/>
                <p:nvPr/>
              </p:nvSpPr>
              <p:spPr>
                <a:xfrm>
                  <a:off x="9333902" y="5530953"/>
                  <a:ext cx="421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33" name="文字方塊 5">
                  <a:extLst>
                    <a:ext uri="{FF2B5EF4-FFF2-40B4-BE49-F238E27FC236}">
                      <a16:creationId xmlns:a16="http://schemas.microsoft.com/office/drawing/2014/main" id="{764BA2A4-96B6-4E55-93B9-E1D1533F2A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3902" y="5530953"/>
                  <a:ext cx="42184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8696" r="-5797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5">
                  <a:extLst>
                    <a:ext uri="{FF2B5EF4-FFF2-40B4-BE49-F238E27FC236}">
                      <a16:creationId xmlns:a16="http://schemas.microsoft.com/office/drawing/2014/main" id="{DF06E688-75AA-42F6-AEDB-D19352F09EC4}"/>
                    </a:ext>
                  </a:extLst>
                </p:cNvPr>
                <p:cNvSpPr txBox="1"/>
                <p:nvPr/>
              </p:nvSpPr>
              <p:spPr>
                <a:xfrm>
                  <a:off x="6627957" y="3698125"/>
                  <a:ext cx="4289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34" name="文字方塊 5">
                  <a:extLst>
                    <a:ext uri="{FF2B5EF4-FFF2-40B4-BE49-F238E27FC236}">
                      <a16:creationId xmlns:a16="http://schemas.microsoft.com/office/drawing/2014/main" id="{DF06E688-75AA-42F6-AEDB-D19352F09E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7957" y="3698125"/>
                  <a:ext cx="42896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8451" r="-4225"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29B6A08-3D28-4772-BA57-35C0EBE316C5}"/>
                </a:ext>
              </a:extLst>
            </p:cNvPr>
            <p:cNvSpPr/>
            <p:nvPr/>
          </p:nvSpPr>
          <p:spPr>
            <a:xfrm>
              <a:off x="7605832" y="5974875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损失函数曲线</a:t>
              </a:r>
              <a:r>
                <a:rPr lang="zh-CN" altLang="en-US" sz="2400" dirty="0">
                  <a:solidFill>
                    <a:srgbClr val="000000"/>
                  </a:solidFill>
                  <a:latin typeface="Arial"/>
                </a:rPr>
                <a:t>的等高线表示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橢圓 1">
              <a:extLst>
                <a:ext uri="{FF2B5EF4-FFF2-40B4-BE49-F238E27FC236}">
                  <a16:creationId xmlns:a16="http://schemas.microsoft.com/office/drawing/2014/main" id="{9320BFFE-5799-42E2-A674-CCE0C1A8B033}"/>
                </a:ext>
              </a:extLst>
            </p:cNvPr>
            <p:cNvSpPr/>
            <p:nvPr/>
          </p:nvSpPr>
          <p:spPr>
            <a:xfrm>
              <a:off x="10987689" y="5093137"/>
              <a:ext cx="173421" cy="1734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8386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0">
                <a:extLst>
                  <a:ext uri="{FF2B5EF4-FFF2-40B4-BE49-F238E27FC236}">
                    <a16:creationId xmlns:a16="http://schemas.microsoft.com/office/drawing/2014/main" id="{17382C10-B00C-422E-97C7-B25D114901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940" y="985085"/>
                <a:ext cx="3839328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学习率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zh-TW" alt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</m:oMath>
                </a14:m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的取值讨论：</a:t>
                </a:r>
              </a:p>
            </p:txBody>
          </p:sp>
        </mc:Choice>
        <mc:Fallback xmlns="">
          <p:sp>
            <p:nvSpPr>
              <p:cNvPr id="28" name="TextBox 20">
                <a:extLst>
                  <a:ext uri="{FF2B5EF4-FFF2-40B4-BE49-F238E27FC236}">
                    <a16:creationId xmlns:a16="http://schemas.microsoft.com/office/drawing/2014/main" id="{17382C10-B00C-422E-97C7-B25D11490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940" y="985085"/>
                <a:ext cx="3839328" cy="523220"/>
              </a:xfrm>
              <a:prstGeom prst="rect">
                <a:avLst/>
              </a:prstGeom>
              <a:blipFill>
                <a:blip r:embed="rId3"/>
                <a:stretch>
                  <a:fillRect l="-3175" t="-12941" b="-329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31F920F-DF00-4062-B201-5C3593C0CB3B}"/>
              </a:ext>
            </a:extLst>
          </p:cNvPr>
          <p:cNvGrpSpPr/>
          <p:nvPr/>
        </p:nvGrpSpPr>
        <p:grpSpPr>
          <a:xfrm>
            <a:off x="20337" y="1432265"/>
            <a:ext cx="6545355" cy="2698555"/>
            <a:chOff x="20337" y="1432265"/>
            <a:chExt cx="6545355" cy="2698555"/>
          </a:xfrm>
        </p:grpSpPr>
        <p:pic>
          <p:nvPicPr>
            <p:cNvPr id="21" name="圖片 19">
              <a:extLst>
                <a:ext uri="{FF2B5EF4-FFF2-40B4-BE49-F238E27FC236}">
                  <a16:creationId xmlns:a16="http://schemas.microsoft.com/office/drawing/2014/main" id="{F9386977-9A4D-468F-AFF0-8F15FD4A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37" y="1432265"/>
              <a:ext cx="6545355" cy="2698555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013650F-27BB-4D31-83BD-531A221CF132}"/>
                </a:ext>
              </a:extLst>
            </p:cNvPr>
            <p:cNvSpPr/>
            <p:nvPr/>
          </p:nvSpPr>
          <p:spPr>
            <a:xfrm>
              <a:off x="3045533" y="2068130"/>
              <a:ext cx="241838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损失函数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与迭代次数的关系曲线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C75D9576-11BB-4F00-BAFF-C36D56CD7423}"/>
              </a:ext>
            </a:extLst>
          </p:cNvPr>
          <p:cNvSpPr/>
          <p:nvPr/>
        </p:nvSpPr>
        <p:spPr>
          <a:xfrm>
            <a:off x="7657130" y="957715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此时已经到达谷底了？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99A0D6-DA9A-40C6-947D-03F815F69FF9}"/>
              </a:ext>
            </a:extLst>
          </p:cNvPr>
          <p:cNvGrpSpPr/>
          <p:nvPr/>
        </p:nvGrpSpPr>
        <p:grpSpPr>
          <a:xfrm>
            <a:off x="20337" y="4078265"/>
            <a:ext cx="6545355" cy="2376586"/>
            <a:chOff x="20337" y="4078265"/>
            <a:chExt cx="6545355" cy="2376586"/>
          </a:xfrm>
        </p:grpSpPr>
        <p:pic>
          <p:nvPicPr>
            <p:cNvPr id="24" name="圖片 15">
              <a:extLst>
                <a:ext uri="{FF2B5EF4-FFF2-40B4-BE49-F238E27FC236}">
                  <a16:creationId xmlns:a16="http://schemas.microsoft.com/office/drawing/2014/main" id="{D4DBCF29-9996-45FC-B38F-1B6B026DA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37" y="4078265"/>
              <a:ext cx="6545355" cy="2376586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A9A1D4A-16FC-4FE1-9361-D3092FD345C9}"/>
                </a:ext>
              </a:extLst>
            </p:cNvPr>
            <p:cNvSpPr/>
            <p:nvPr/>
          </p:nvSpPr>
          <p:spPr>
            <a:xfrm>
              <a:off x="3145467" y="4383530"/>
              <a:ext cx="241838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梯度幅值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与迭代次数的关系曲线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0523021D-4F7E-45D1-9D7E-CCB5CA3D8AB4}"/>
              </a:ext>
            </a:extLst>
          </p:cNvPr>
          <p:cNvSpPr/>
          <p:nvPr/>
        </p:nvSpPr>
        <p:spPr>
          <a:xfrm>
            <a:off x="5463915" y="5636076"/>
            <a:ext cx="717250" cy="447134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7EC76D43-872E-4C13-ACEE-C686095E4C88}"/>
              </a:ext>
            </a:extLst>
          </p:cNvPr>
          <p:cNvSpPr/>
          <p:nvPr/>
        </p:nvSpPr>
        <p:spPr>
          <a:xfrm>
            <a:off x="2938247" y="5457384"/>
            <a:ext cx="1241641" cy="679052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711CE13-CB20-47C9-BB9D-6E7951029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424" y="1970420"/>
            <a:ext cx="5494576" cy="3665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5">
                <a:extLst>
                  <a:ext uri="{FF2B5EF4-FFF2-40B4-BE49-F238E27FC236}">
                    <a16:creationId xmlns:a16="http://schemas.microsoft.com/office/drawing/2014/main" id="{60486C9B-7CEB-4542-BBD3-06448822D258}"/>
                  </a:ext>
                </a:extLst>
              </p:cNvPr>
              <p:cNvSpPr txBox="1"/>
              <p:nvPr/>
            </p:nvSpPr>
            <p:spPr>
              <a:xfrm>
                <a:off x="9333902" y="5530953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0" name="文字方塊 5">
                <a:extLst>
                  <a:ext uri="{FF2B5EF4-FFF2-40B4-BE49-F238E27FC236}">
                    <a16:creationId xmlns:a16="http://schemas.microsoft.com/office/drawing/2014/main" id="{60486C9B-7CEB-4542-BBD3-06448822D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3902" y="5530953"/>
                <a:ext cx="421847" cy="369332"/>
              </a:xfrm>
              <a:prstGeom prst="rect">
                <a:avLst/>
              </a:prstGeom>
              <a:blipFill>
                <a:blip r:embed="rId7"/>
                <a:stretch>
                  <a:fillRect l="-8696" r="-579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5">
                <a:extLst>
                  <a:ext uri="{FF2B5EF4-FFF2-40B4-BE49-F238E27FC236}">
                    <a16:creationId xmlns:a16="http://schemas.microsoft.com/office/drawing/2014/main" id="{00AFCDE4-C313-4D9F-8046-6C23E425C390}"/>
                  </a:ext>
                </a:extLst>
              </p:cNvPr>
              <p:cNvSpPr txBox="1"/>
              <p:nvPr/>
            </p:nvSpPr>
            <p:spPr>
              <a:xfrm>
                <a:off x="6627957" y="3698125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1" name="文字方塊 5">
                <a:extLst>
                  <a:ext uri="{FF2B5EF4-FFF2-40B4-BE49-F238E27FC236}">
                    <a16:creationId xmlns:a16="http://schemas.microsoft.com/office/drawing/2014/main" id="{00AFCDE4-C313-4D9F-8046-6C23E425C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957" y="3698125"/>
                <a:ext cx="428964" cy="369332"/>
              </a:xfrm>
              <a:prstGeom prst="rect">
                <a:avLst/>
              </a:prstGeom>
              <a:blipFill>
                <a:blip r:embed="rId8"/>
                <a:stretch>
                  <a:fillRect l="-8451" r="-4225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>
            <a:extLst>
              <a:ext uri="{FF2B5EF4-FFF2-40B4-BE49-F238E27FC236}">
                <a16:creationId xmlns:a16="http://schemas.microsoft.com/office/drawing/2014/main" id="{D3FA82BF-57A2-414B-8D91-2940B501BFEC}"/>
              </a:ext>
            </a:extLst>
          </p:cNvPr>
          <p:cNvSpPr/>
          <p:nvPr/>
        </p:nvSpPr>
        <p:spPr>
          <a:xfrm>
            <a:off x="7605832" y="597487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损失函数曲线</a:t>
            </a:r>
            <a:r>
              <a:rPr lang="zh-CN" altLang="en-US" sz="2400" dirty="0">
                <a:solidFill>
                  <a:srgbClr val="000000"/>
                </a:solidFill>
                <a:latin typeface="Arial"/>
              </a:rPr>
              <a:t>的等高线表示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橢圓 1">
            <a:extLst>
              <a:ext uri="{FF2B5EF4-FFF2-40B4-BE49-F238E27FC236}">
                <a16:creationId xmlns:a16="http://schemas.microsoft.com/office/drawing/2014/main" id="{F715C9AC-C663-48D0-BA31-36E73F7B444D}"/>
              </a:ext>
            </a:extLst>
          </p:cNvPr>
          <p:cNvSpPr/>
          <p:nvPr/>
        </p:nvSpPr>
        <p:spPr>
          <a:xfrm>
            <a:off x="10987689" y="5214527"/>
            <a:ext cx="86711" cy="5203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BB3A41C-1E75-4638-8D04-C9C1E9925E47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11031045" y="2183995"/>
            <a:ext cx="0" cy="3030532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24AD3531-F7BD-4304-8D29-3D0E428068C8}"/>
              </a:ext>
            </a:extLst>
          </p:cNvPr>
          <p:cNvCxnSpPr>
            <a:cxnSpLocks/>
          </p:cNvCxnSpPr>
          <p:nvPr/>
        </p:nvCxnSpPr>
        <p:spPr>
          <a:xfrm flipV="1">
            <a:off x="10924365" y="2183995"/>
            <a:ext cx="0" cy="314639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B7546C15-7851-43BD-A69B-1E74605CD2CB}"/>
              </a:ext>
            </a:extLst>
          </p:cNvPr>
          <p:cNvCxnSpPr>
            <a:cxnSpLocks/>
          </p:cNvCxnSpPr>
          <p:nvPr/>
        </p:nvCxnSpPr>
        <p:spPr>
          <a:xfrm flipV="1">
            <a:off x="10840545" y="2183995"/>
            <a:ext cx="0" cy="314639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9523E4E1-BDF3-449A-B421-0307724B080D}"/>
              </a:ext>
            </a:extLst>
          </p:cNvPr>
          <p:cNvCxnSpPr>
            <a:cxnSpLocks/>
          </p:cNvCxnSpPr>
          <p:nvPr/>
        </p:nvCxnSpPr>
        <p:spPr>
          <a:xfrm flipV="1">
            <a:off x="10703385" y="2183995"/>
            <a:ext cx="0" cy="314639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6E6F91D-C28A-4777-B09E-46597F6396EE}"/>
                  </a:ext>
                </a:extLst>
              </p:cNvPr>
              <p:cNvSpPr/>
              <p:nvPr/>
            </p:nvSpPr>
            <p:spPr>
              <a:xfrm>
                <a:off x="8882186" y="1570188"/>
                <a:ext cx="11250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defTabSz="457200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TW" altLang="en-US" sz="24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𝜂</m:t>
                    </m:r>
                  </m:oMath>
                </a14:m>
                <a:r>
                  <a: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10</a:t>
                </a:r>
                <a:r>
                  <a:rPr lang="en-US" altLang="zh-TW" sz="2400" baseline="30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-2</a:t>
                </a:r>
                <a:endParaRPr lang="zh-TW" altLang="en-US" sz="2400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6E6F91D-C28A-4777-B09E-46597F639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2186" y="1570188"/>
                <a:ext cx="1125052" cy="461665"/>
              </a:xfrm>
              <a:prstGeom prst="rect">
                <a:avLst/>
              </a:prstGeom>
              <a:blipFill>
                <a:blip r:embed="rId9"/>
                <a:stretch>
                  <a:fillRect l="-1081" t="-10667" r="-2162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232EC170-0B89-46EB-B9CE-6D0A8480D61C}"/>
              </a:ext>
            </a:extLst>
          </p:cNvPr>
          <p:cNvSpPr/>
          <p:nvPr/>
        </p:nvSpPr>
        <p:spPr>
          <a:xfrm>
            <a:off x="8877677" y="1539410"/>
            <a:ext cx="1125052" cy="52322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8551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4426E9B0-6DF9-4A3B-B6AB-B831D753D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424" y="1970420"/>
            <a:ext cx="5494576" cy="36656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0">
                <a:extLst>
                  <a:ext uri="{FF2B5EF4-FFF2-40B4-BE49-F238E27FC236}">
                    <a16:creationId xmlns:a16="http://schemas.microsoft.com/office/drawing/2014/main" id="{17382C10-B00C-422E-97C7-B25D114901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940" y="985085"/>
                <a:ext cx="3839328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学习率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zh-TW" alt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</m:oMath>
                </a14:m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的取值讨论：</a:t>
                </a:r>
              </a:p>
            </p:txBody>
          </p:sp>
        </mc:Choice>
        <mc:Fallback xmlns="">
          <p:sp>
            <p:nvSpPr>
              <p:cNvPr id="28" name="TextBox 20">
                <a:extLst>
                  <a:ext uri="{FF2B5EF4-FFF2-40B4-BE49-F238E27FC236}">
                    <a16:creationId xmlns:a16="http://schemas.microsoft.com/office/drawing/2014/main" id="{17382C10-B00C-422E-97C7-B25D11490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940" y="985085"/>
                <a:ext cx="3839328" cy="523220"/>
              </a:xfrm>
              <a:prstGeom prst="rect">
                <a:avLst/>
              </a:prstGeom>
              <a:blipFill>
                <a:blip r:embed="rId5"/>
                <a:stretch>
                  <a:fillRect l="-3175" t="-12941" b="-329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31F920F-DF00-4062-B201-5C3593C0CB3B}"/>
              </a:ext>
            </a:extLst>
          </p:cNvPr>
          <p:cNvGrpSpPr/>
          <p:nvPr/>
        </p:nvGrpSpPr>
        <p:grpSpPr>
          <a:xfrm>
            <a:off x="20338" y="1432265"/>
            <a:ext cx="3839328" cy="2698555"/>
            <a:chOff x="20337" y="1432265"/>
            <a:chExt cx="6545355" cy="2698555"/>
          </a:xfrm>
        </p:grpSpPr>
        <p:pic>
          <p:nvPicPr>
            <p:cNvPr id="21" name="圖片 19">
              <a:extLst>
                <a:ext uri="{FF2B5EF4-FFF2-40B4-BE49-F238E27FC236}">
                  <a16:creationId xmlns:a16="http://schemas.microsoft.com/office/drawing/2014/main" id="{F9386977-9A4D-468F-AFF0-8F15FD4A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37" y="1432265"/>
              <a:ext cx="6545355" cy="2698555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013650F-27BB-4D31-83BD-531A221CF132}"/>
                </a:ext>
              </a:extLst>
            </p:cNvPr>
            <p:cNvSpPr/>
            <p:nvPr/>
          </p:nvSpPr>
          <p:spPr>
            <a:xfrm>
              <a:off x="3045533" y="2068130"/>
              <a:ext cx="241838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损失函数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与迭代次数的关系曲线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C75D9576-11BB-4F00-BAFF-C36D56CD7423}"/>
              </a:ext>
            </a:extLst>
          </p:cNvPr>
          <p:cNvSpPr/>
          <p:nvPr/>
        </p:nvSpPr>
        <p:spPr>
          <a:xfrm>
            <a:off x="7657130" y="957715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此时已经到达谷底了？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99A0D6-DA9A-40C6-947D-03F815F69FF9}"/>
              </a:ext>
            </a:extLst>
          </p:cNvPr>
          <p:cNvGrpSpPr/>
          <p:nvPr/>
        </p:nvGrpSpPr>
        <p:grpSpPr>
          <a:xfrm>
            <a:off x="20337" y="4078265"/>
            <a:ext cx="3877985" cy="2376586"/>
            <a:chOff x="20337" y="4078265"/>
            <a:chExt cx="6545355" cy="2376586"/>
          </a:xfrm>
        </p:grpSpPr>
        <p:pic>
          <p:nvPicPr>
            <p:cNvPr id="24" name="圖片 15">
              <a:extLst>
                <a:ext uri="{FF2B5EF4-FFF2-40B4-BE49-F238E27FC236}">
                  <a16:creationId xmlns:a16="http://schemas.microsoft.com/office/drawing/2014/main" id="{D4DBCF29-9996-45FC-B38F-1B6B026DA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337" y="4078265"/>
              <a:ext cx="6545355" cy="2376586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A9A1D4A-16FC-4FE1-9361-D3092FD345C9}"/>
                </a:ext>
              </a:extLst>
            </p:cNvPr>
            <p:cNvSpPr/>
            <p:nvPr/>
          </p:nvSpPr>
          <p:spPr>
            <a:xfrm>
              <a:off x="3145467" y="4383530"/>
              <a:ext cx="241838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梯度幅值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与迭代次数的关系曲线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0523021D-4F7E-45D1-9D7E-CCB5CA3D8AB4}"/>
              </a:ext>
            </a:extLst>
          </p:cNvPr>
          <p:cNvSpPr/>
          <p:nvPr/>
        </p:nvSpPr>
        <p:spPr>
          <a:xfrm>
            <a:off x="3254728" y="5851730"/>
            <a:ext cx="421847" cy="24629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7EC76D43-872E-4C13-ACEE-C686095E4C88}"/>
              </a:ext>
            </a:extLst>
          </p:cNvPr>
          <p:cNvSpPr/>
          <p:nvPr/>
        </p:nvSpPr>
        <p:spPr>
          <a:xfrm>
            <a:off x="1871911" y="5628810"/>
            <a:ext cx="650773" cy="461665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5">
                <a:extLst>
                  <a:ext uri="{FF2B5EF4-FFF2-40B4-BE49-F238E27FC236}">
                    <a16:creationId xmlns:a16="http://schemas.microsoft.com/office/drawing/2014/main" id="{60486C9B-7CEB-4542-BBD3-06448822D258}"/>
                  </a:ext>
                </a:extLst>
              </p:cNvPr>
              <p:cNvSpPr txBox="1"/>
              <p:nvPr/>
            </p:nvSpPr>
            <p:spPr>
              <a:xfrm>
                <a:off x="9333902" y="5530953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0" name="文字方塊 5">
                <a:extLst>
                  <a:ext uri="{FF2B5EF4-FFF2-40B4-BE49-F238E27FC236}">
                    <a16:creationId xmlns:a16="http://schemas.microsoft.com/office/drawing/2014/main" id="{60486C9B-7CEB-4542-BBD3-06448822D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3902" y="5530953"/>
                <a:ext cx="421847" cy="369332"/>
              </a:xfrm>
              <a:prstGeom prst="rect">
                <a:avLst/>
              </a:prstGeom>
              <a:blipFill>
                <a:blip r:embed="rId8"/>
                <a:stretch>
                  <a:fillRect l="-8696" r="-579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5">
                <a:extLst>
                  <a:ext uri="{FF2B5EF4-FFF2-40B4-BE49-F238E27FC236}">
                    <a16:creationId xmlns:a16="http://schemas.microsoft.com/office/drawing/2014/main" id="{00AFCDE4-C313-4D9F-8046-6C23E425C390}"/>
                  </a:ext>
                </a:extLst>
              </p:cNvPr>
              <p:cNvSpPr txBox="1"/>
              <p:nvPr/>
            </p:nvSpPr>
            <p:spPr>
              <a:xfrm>
                <a:off x="6627957" y="3698125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1" name="文字方塊 5">
                <a:extLst>
                  <a:ext uri="{FF2B5EF4-FFF2-40B4-BE49-F238E27FC236}">
                    <a16:creationId xmlns:a16="http://schemas.microsoft.com/office/drawing/2014/main" id="{00AFCDE4-C313-4D9F-8046-6C23E425C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957" y="3698125"/>
                <a:ext cx="428964" cy="369332"/>
              </a:xfrm>
              <a:prstGeom prst="rect">
                <a:avLst/>
              </a:prstGeom>
              <a:blipFill>
                <a:blip r:embed="rId9"/>
                <a:stretch>
                  <a:fillRect l="-8451" r="-4225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>
            <a:extLst>
              <a:ext uri="{FF2B5EF4-FFF2-40B4-BE49-F238E27FC236}">
                <a16:creationId xmlns:a16="http://schemas.microsoft.com/office/drawing/2014/main" id="{D3FA82BF-57A2-414B-8D91-2940B501BFEC}"/>
              </a:ext>
            </a:extLst>
          </p:cNvPr>
          <p:cNvSpPr/>
          <p:nvPr/>
        </p:nvSpPr>
        <p:spPr>
          <a:xfrm>
            <a:off x="7605832" y="597487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损失函数曲线的等高线表示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6E6F91D-C28A-4777-B09E-46597F6396EE}"/>
                  </a:ext>
                </a:extLst>
              </p:cNvPr>
              <p:cNvSpPr/>
              <p:nvPr/>
            </p:nvSpPr>
            <p:spPr>
              <a:xfrm>
                <a:off x="8882185" y="1570188"/>
                <a:ext cx="11250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zh-TW" alt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𝜂</m:t>
                    </m:r>
                  </m:oMath>
                </a14:m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10</a:t>
                </a:r>
                <a:r>
                  <a:rPr kumimoji="0" lang="en-US" altLang="zh-TW" sz="24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-2</a:t>
                </a:r>
                <a:endParaRPr kumimoji="0" lang="zh-TW" altLang="en-US" sz="2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6E6F91D-C28A-4777-B09E-46597F639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2185" y="1570188"/>
                <a:ext cx="1125053" cy="461665"/>
              </a:xfrm>
              <a:prstGeom prst="rect">
                <a:avLst/>
              </a:prstGeom>
              <a:blipFill>
                <a:blip r:embed="rId10"/>
                <a:stretch>
                  <a:fillRect l="-1081" t="-10667" r="-2162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橢圓 1">
            <a:extLst>
              <a:ext uri="{FF2B5EF4-FFF2-40B4-BE49-F238E27FC236}">
                <a16:creationId xmlns:a16="http://schemas.microsoft.com/office/drawing/2014/main" id="{F72AA939-5F02-42FD-921B-58C649E0D7FE}"/>
              </a:ext>
            </a:extLst>
          </p:cNvPr>
          <p:cNvSpPr/>
          <p:nvPr/>
        </p:nvSpPr>
        <p:spPr>
          <a:xfrm>
            <a:off x="10987689" y="5214527"/>
            <a:ext cx="86711" cy="5203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AF87F75F-2596-4C45-A262-E48ED56A3CD7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11031045" y="2183995"/>
            <a:ext cx="0" cy="3030532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37490E3-091B-49D4-8ADB-1EEBD83A59B3}"/>
              </a:ext>
            </a:extLst>
          </p:cNvPr>
          <p:cNvCxnSpPr>
            <a:cxnSpLocks/>
          </p:cNvCxnSpPr>
          <p:nvPr/>
        </p:nvCxnSpPr>
        <p:spPr>
          <a:xfrm flipV="1">
            <a:off x="10924365" y="2183995"/>
            <a:ext cx="0" cy="314639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BD05066F-6F00-4994-B5A3-2B6EEC843BA3}"/>
              </a:ext>
            </a:extLst>
          </p:cNvPr>
          <p:cNvCxnSpPr>
            <a:cxnSpLocks/>
          </p:cNvCxnSpPr>
          <p:nvPr/>
        </p:nvCxnSpPr>
        <p:spPr>
          <a:xfrm flipV="1">
            <a:off x="10840545" y="2183995"/>
            <a:ext cx="0" cy="314639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88F30A80-71B3-4C61-8996-BD078096F6B0}"/>
              </a:ext>
            </a:extLst>
          </p:cNvPr>
          <p:cNvCxnSpPr>
            <a:cxnSpLocks/>
          </p:cNvCxnSpPr>
          <p:nvPr/>
        </p:nvCxnSpPr>
        <p:spPr>
          <a:xfrm flipV="1">
            <a:off x="10703385" y="2183995"/>
            <a:ext cx="0" cy="314639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6FA4195-F645-4B62-BE60-A0E8BA012C7C}"/>
              </a:ext>
            </a:extLst>
          </p:cNvPr>
          <p:cNvGrpSpPr/>
          <p:nvPr/>
        </p:nvGrpSpPr>
        <p:grpSpPr>
          <a:xfrm>
            <a:off x="4567039" y="1844348"/>
            <a:ext cx="1967708" cy="2550470"/>
            <a:chOff x="4567039" y="1844348"/>
            <a:chExt cx="1967708" cy="2550470"/>
          </a:xfrm>
        </p:grpSpPr>
        <p:cxnSp>
          <p:nvCxnSpPr>
            <p:cNvPr id="49" name="直線單箭頭接點 18">
              <a:extLst>
                <a:ext uri="{FF2B5EF4-FFF2-40B4-BE49-F238E27FC236}">
                  <a16:creationId xmlns:a16="http://schemas.microsoft.com/office/drawing/2014/main" id="{928A73E1-A2E9-46AD-A32C-C6811C691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6705" y="3514840"/>
              <a:ext cx="1349295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  <p:cxnSp>
          <p:nvCxnSpPr>
            <p:cNvPr id="50" name="直線單箭頭接點 21">
              <a:extLst>
                <a:ext uri="{FF2B5EF4-FFF2-40B4-BE49-F238E27FC236}">
                  <a16:creationId xmlns:a16="http://schemas.microsoft.com/office/drawing/2014/main" id="{5B38F4B2-C1C0-4EA5-A73D-FC422235CC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4086" y="3544313"/>
              <a:ext cx="1242060" cy="8809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3D8DB9AB-E8F7-41E2-BAFB-3624871A0732}"/>
                </a:ext>
              </a:extLst>
            </p:cNvPr>
            <p:cNvSpPr/>
            <p:nvPr/>
          </p:nvSpPr>
          <p:spPr>
            <a:xfrm>
              <a:off x="4567039" y="1844348"/>
              <a:ext cx="1967708" cy="2550470"/>
            </a:xfrm>
            <a:custGeom>
              <a:avLst/>
              <a:gdLst>
                <a:gd name="connsiteX0" fmla="*/ 0 w 1878188"/>
                <a:gd name="connsiteY0" fmla="*/ 392903 h 1911235"/>
                <a:gd name="connsiteX1" fmla="*/ 655320 w 1878188"/>
                <a:gd name="connsiteY1" fmla="*/ 1855943 h 1911235"/>
                <a:gd name="connsiteX2" fmla="*/ 1348740 w 1878188"/>
                <a:gd name="connsiteY2" fmla="*/ 1558763 h 1911235"/>
                <a:gd name="connsiteX3" fmla="*/ 1714500 w 1878188"/>
                <a:gd name="connsiteY3" fmla="*/ 1132043 h 1911235"/>
                <a:gd name="connsiteX4" fmla="*/ 1866900 w 1878188"/>
                <a:gd name="connsiteY4" fmla="*/ 80483 h 1911235"/>
                <a:gd name="connsiteX5" fmla="*/ 1866900 w 1878188"/>
                <a:gd name="connsiteY5" fmla="*/ 72863 h 1911235"/>
                <a:gd name="connsiteX6" fmla="*/ 1866900 w 1878188"/>
                <a:gd name="connsiteY6" fmla="*/ 72863 h 1911235"/>
                <a:gd name="connsiteX0" fmla="*/ 0 w 1878188"/>
                <a:gd name="connsiteY0" fmla="*/ 392903 h 2280103"/>
                <a:gd name="connsiteX1" fmla="*/ 655320 w 1878188"/>
                <a:gd name="connsiteY1" fmla="*/ 1855943 h 2280103"/>
                <a:gd name="connsiteX2" fmla="*/ 1423340 w 1878188"/>
                <a:gd name="connsiteY2" fmla="*/ 2244563 h 2280103"/>
                <a:gd name="connsiteX3" fmla="*/ 1714500 w 1878188"/>
                <a:gd name="connsiteY3" fmla="*/ 1132043 h 2280103"/>
                <a:gd name="connsiteX4" fmla="*/ 1866900 w 1878188"/>
                <a:gd name="connsiteY4" fmla="*/ 80483 h 2280103"/>
                <a:gd name="connsiteX5" fmla="*/ 1866900 w 1878188"/>
                <a:gd name="connsiteY5" fmla="*/ 72863 h 2280103"/>
                <a:gd name="connsiteX6" fmla="*/ 1866900 w 1878188"/>
                <a:gd name="connsiteY6" fmla="*/ 72863 h 2280103"/>
                <a:gd name="connsiteX0" fmla="*/ 0 w 1878188"/>
                <a:gd name="connsiteY0" fmla="*/ 392903 h 2345664"/>
                <a:gd name="connsiteX1" fmla="*/ 655320 w 1878188"/>
                <a:gd name="connsiteY1" fmla="*/ 1855943 h 2345664"/>
                <a:gd name="connsiteX2" fmla="*/ 1423340 w 1878188"/>
                <a:gd name="connsiteY2" fmla="*/ 2244563 h 2345664"/>
                <a:gd name="connsiteX3" fmla="*/ 1714500 w 1878188"/>
                <a:gd name="connsiteY3" fmla="*/ 1132043 h 2345664"/>
                <a:gd name="connsiteX4" fmla="*/ 1866900 w 1878188"/>
                <a:gd name="connsiteY4" fmla="*/ 80483 h 2345664"/>
                <a:gd name="connsiteX5" fmla="*/ 1866900 w 1878188"/>
                <a:gd name="connsiteY5" fmla="*/ 72863 h 2345664"/>
                <a:gd name="connsiteX6" fmla="*/ 1866900 w 1878188"/>
                <a:gd name="connsiteY6" fmla="*/ 72863 h 2345664"/>
                <a:gd name="connsiteX0" fmla="*/ 0 w 1878188"/>
                <a:gd name="connsiteY0" fmla="*/ 392903 h 2274302"/>
                <a:gd name="connsiteX1" fmla="*/ 655320 w 1878188"/>
                <a:gd name="connsiteY1" fmla="*/ 1855943 h 2274302"/>
                <a:gd name="connsiteX2" fmla="*/ 1423340 w 1878188"/>
                <a:gd name="connsiteY2" fmla="*/ 2244563 h 2274302"/>
                <a:gd name="connsiteX3" fmla="*/ 1714500 w 1878188"/>
                <a:gd name="connsiteY3" fmla="*/ 1132043 h 2274302"/>
                <a:gd name="connsiteX4" fmla="*/ 1866900 w 1878188"/>
                <a:gd name="connsiteY4" fmla="*/ 80483 h 2274302"/>
                <a:gd name="connsiteX5" fmla="*/ 1866900 w 1878188"/>
                <a:gd name="connsiteY5" fmla="*/ 72863 h 2274302"/>
                <a:gd name="connsiteX6" fmla="*/ 1866900 w 1878188"/>
                <a:gd name="connsiteY6" fmla="*/ 72863 h 2274302"/>
                <a:gd name="connsiteX0" fmla="*/ 0 w 1897283"/>
                <a:gd name="connsiteY0" fmla="*/ 393467 h 2280179"/>
                <a:gd name="connsiteX1" fmla="*/ 655320 w 1897283"/>
                <a:gd name="connsiteY1" fmla="*/ 1856507 h 2280179"/>
                <a:gd name="connsiteX2" fmla="*/ 1423340 w 1897283"/>
                <a:gd name="connsiteY2" fmla="*/ 2245127 h 2280179"/>
                <a:gd name="connsiteX3" fmla="*/ 1863700 w 1897283"/>
                <a:gd name="connsiteY3" fmla="*/ 1140227 h 2280179"/>
                <a:gd name="connsiteX4" fmla="*/ 1866900 w 1897283"/>
                <a:gd name="connsiteY4" fmla="*/ 81047 h 2280179"/>
                <a:gd name="connsiteX5" fmla="*/ 1866900 w 1897283"/>
                <a:gd name="connsiteY5" fmla="*/ 73427 h 2280179"/>
                <a:gd name="connsiteX6" fmla="*/ 1866900 w 1897283"/>
                <a:gd name="connsiteY6" fmla="*/ 73427 h 2280179"/>
                <a:gd name="connsiteX0" fmla="*/ 0 w 1897283"/>
                <a:gd name="connsiteY0" fmla="*/ 393467 h 2307455"/>
                <a:gd name="connsiteX1" fmla="*/ 506120 w 1897283"/>
                <a:gd name="connsiteY1" fmla="*/ 1978427 h 2307455"/>
                <a:gd name="connsiteX2" fmla="*/ 1423340 w 1897283"/>
                <a:gd name="connsiteY2" fmla="*/ 2245127 h 2307455"/>
                <a:gd name="connsiteX3" fmla="*/ 1863700 w 1897283"/>
                <a:gd name="connsiteY3" fmla="*/ 1140227 h 2307455"/>
                <a:gd name="connsiteX4" fmla="*/ 1866900 w 1897283"/>
                <a:gd name="connsiteY4" fmla="*/ 81047 h 2307455"/>
                <a:gd name="connsiteX5" fmla="*/ 1866900 w 1897283"/>
                <a:gd name="connsiteY5" fmla="*/ 73427 h 2307455"/>
                <a:gd name="connsiteX6" fmla="*/ 1866900 w 1897283"/>
                <a:gd name="connsiteY6" fmla="*/ 73427 h 2307455"/>
                <a:gd name="connsiteX0" fmla="*/ 0 w 1772950"/>
                <a:gd name="connsiteY0" fmla="*/ 58187 h 2319097"/>
                <a:gd name="connsiteX1" fmla="*/ 381787 w 1772950"/>
                <a:gd name="connsiteY1" fmla="*/ 1978427 h 2319097"/>
                <a:gd name="connsiteX2" fmla="*/ 1299007 w 1772950"/>
                <a:gd name="connsiteY2" fmla="*/ 2245127 h 2319097"/>
                <a:gd name="connsiteX3" fmla="*/ 1739367 w 1772950"/>
                <a:gd name="connsiteY3" fmla="*/ 1140227 h 2319097"/>
                <a:gd name="connsiteX4" fmla="*/ 1742567 w 1772950"/>
                <a:gd name="connsiteY4" fmla="*/ 81047 h 2319097"/>
                <a:gd name="connsiteX5" fmla="*/ 1742567 w 1772950"/>
                <a:gd name="connsiteY5" fmla="*/ 73427 h 2319097"/>
                <a:gd name="connsiteX6" fmla="*/ 1742567 w 1772950"/>
                <a:gd name="connsiteY6" fmla="*/ 73427 h 2319097"/>
                <a:gd name="connsiteX0" fmla="*/ 0 w 2198456"/>
                <a:gd name="connsiteY0" fmla="*/ 99060 h 2359970"/>
                <a:gd name="connsiteX1" fmla="*/ 381787 w 2198456"/>
                <a:gd name="connsiteY1" fmla="*/ 2019300 h 2359970"/>
                <a:gd name="connsiteX2" fmla="*/ 1299007 w 2198456"/>
                <a:gd name="connsiteY2" fmla="*/ 2286000 h 2359970"/>
                <a:gd name="connsiteX3" fmla="*/ 1739367 w 2198456"/>
                <a:gd name="connsiteY3" fmla="*/ 1181100 h 2359970"/>
                <a:gd name="connsiteX4" fmla="*/ 1742567 w 2198456"/>
                <a:gd name="connsiteY4" fmla="*/ 121920 h 2359970"/>
                <a:gd name="connsiteX5" fmla="*/ 1742567 w 2198456"/>
                <a:gd name="connsiteY5" fmla="*/ 114300 h 2359970"/>
                <a:gd name="connsiteX6" fmla="*/ 2198456 w 2198456"/>
                <a:gd name="connsiteY6" fmla="*/ 0 h 2359970"/>
                <a:gd name="connsiteX0" fmla="*/ 0 w 2198456"/>
                <a:gd name="connsiteY0" fmla="*/ 99060 h 2359970"/>
                <a:gd name="connsiteX1" fmla="*/ 381787 w 2198456"/>
                <a:gd name="connsiteY1" fmla="*/ 2019300 h 2359970"/>
                <a:gd name="connsiteX2" fmla="*/ 1299007 w 2198456"/>
                <a:gd name="connsiteY2" fmla="*/ 2286000 h 2359970"/>
                <a:gd name="connsiteX3" fmla="*/ 1739367 w 2198456"/>
                <a:gd name="connsiteY3" fmla="*/ 1181100 h 2359970"/>
                <a:gd name="connsiteX4" fmla="*/ 1742567 w 2198456"/>
                <a:gd name="connsiteY4" fmla="*/ 121920 h 2359970"/>
                <a:gd name="connsiteX5" fmla="*/ 1966367 w 2198456"/>
                <a:gd name="connsiteY5" fmla="*/ 266700 h 2359970"/>
                <a:gd name="connsiteX6" fmla="*/ 2198456 w 2198456"/>
                <a:gd name="connsiteY6" fmla="*/ 0 h 2359970"/>
                <a:gd name="connsiteX0" fmla="*/ 0 w 2198456"/>
                <a:gd name="connsiteY0" fmla="*/ 99060 h 2359970"/>
                <a:gd name="connsiteX1" fmla="*/ 381787 w 2198456"/>
                <a:gd name="connsiteY1" fmla="*/ 2019300 h 2359970"/>
                <a:gd name="connsiteX2" fmla="*/ 1299007 w 2198456"/>
                <a:gd name="connsiteY2" fmla="*/ 2286000 h 2359970"/>
                <a:gd name="connsiteX3" fmla="*/ 1739367 w 2198456"/>
                <a:gd name="connsiteY3" fmla="*/ 1181100 h 2359970"/>
                <a:gd name="connsiteX4" fmla="*/ 1742567 w 2198456"/>
                <a:gd name="connsiteY4" fmla="*/ 121920 h 2359970"/>
                <a:gd name="connsiteX5" fmla="*/ 1974656 w 2198456"/>
                <a:gd name="connsiteY5" fmla="*/ 22860 h 2359970"/>
                <a:gd name="connsiteX6" fmla="*/ 2198456 w 2198456"/>
                <a:gd name="connsiteY6" fmla="*/ 0 h 2359970"/>
                <a:gd name="connsiteX0" fmla="*/ 0 w 2198456"/>
                <a:gd name="connsiteY0" fmla="*/ 99060 h 2359970"/>
                <a:gd name="connsiteX1" fmla="*/ 381787 w 2198456"/>
                <a:gd name="connsiteY1" fmla="*/ 2019300 h 2359970"/>
                <a:gd name="connsiteX2" fmla="*/ 1299007 w 2198456"/>
                <a:gd name="connsiteY2" fmla="*/ 2286000 h 2359970"/>
                <a:gd name="connsiteX3" fmla="*/ 1739367 w 2198456"/>
                <a:gd name="connsiteY3" fmla="*/ 1181100 h 2359970"/>
                <a:gd name="connsiteX4" fmla="*/ 1966367 w 2198456"/>
                <a:gd name="connsiteY4" fmla="*/ 304800 h 2359970"/>
                <a:gd name="connsiteX5" fmla="*/ 1974656 w 2198456"/>
                <a:gd name="connsiteY5" fmla="*/ 22860 h 2359970"/>
                <a:gd name="connsiteX6" fmla="*/ 2198456 w 2198456"/>
                <a:gd name="connsiteY6" fmla="*/ 0 h 2359970"/>
                <a:gd name="connsiteX0" fmla="*/ 0 w 2140434"/>
                <a:gd name="connsiteY0" fmla="*/ 289560 h 2550470"/>
                <a:gd name="connsiteX1" fmla="*/ 381787 w 2140434"/>
                <a:gd name="connsiteY1" fmla="*/ 2209800 h 2550470"/>
                <a:gd name="connsiteX2" fmla="*/ 1299007 w 2140434"/>
                <a:gd name="connsiteY2" fmla="*/ 2476500 h 2550470"/>
                <a:gd name="connsiteX3" fmla="*/ 1739367 w 2140434"/>
                <a:gd name="connsiteY3" fmla="*/ 1371600 h 2550470"/>
                <a:gd name="connsiteX4" fmla="*/ 1966367 w 2140434"/>
                <a:gd name="connsiteY4" fmla="*/ 495300 h 2550470"/>
                <a:gd name="connsiteX5" fmla="*/ 1974656 w 2140434"/>
                <a:gd name="connsiteY5" fmla="*/ 213360 h 2550470"/>
                <a:gd name="connsiteX6" fmla="*/ 2140434 w 2140434"/>
                <a:gd name="connsiteY6" fmla="*/ 0 h 255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0434" h="2550470">
                  <a:moveTo>
                    <a:pt x="0" y="289560"/>
                  </a:moveTo>
                  <a:cubicBezTo>
                    <a:pt x="215265" y="923925"/>
                    <a:pt x="165286" y="1845310"/>
                    <a:pt x="381787" y="2209800"/>
                  </a:cubicBezTo>
                  <a:cubicBezTo>
                    <a:pt x="598288" y="2574290"/>
                    <a:pt x="1072744" y="2616200"/>
                    <a:pt x="1299007" y="2476500"/>
                  </a:cubicBezTo>
                  <a:cubicBezTo>
                    <a:pt x="1525270" y="2336800"/>
                    <a:pt x="1628140" y="1701800"/>
                    <a:pt x="1739367" y="1371600"/>
                  </a:cubicBezTo>
                  <a:cubicBezTo>
                    <a:pt x="1850594" y="1041400"/>
                    <a:pt x="1927152" y="688340"/>
                    <a:pt x="1966367" y="495300"/>
                  </a:cubicBezTo>
                  <a:cubicBezTo>
                    <a:pt x="2005582" y="302260"/>
                    <a:pt x="1945645" y="295910"/>
                    <a:pt x="1974656" y="213360"/>
                  </a:cubicBezTo>
                  <a:cubicBezTo>
                    <a:pt x="2003667" y="130810"/>
                    <a:pt x="1988471" y="38100"/>
                    <a:pt x="2140434" y="0"/>
                  </a:cubicBezTo>
                </a:path>
              </a:pathLst>
            </a:custGeom>
            <a:noFill/>
            <a:ln w="50800">
              <a:solidFill>
                <a:sysClr val="windowText" lastClr="000000"/>
              </a:solidFill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線單箭頭接點 18">
              <a:extLst>
                <a:ext uri="{FF2B5EF4-FFF2-40B4-BE49-F238E27FC236}">
                  <a16:creationId xmlns:a16="http://schemas.microsoft.com/office/drawing/2014/main" id="{68778124-70D3-49CA-9117-80975E1FD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4086" y="3667240"/>
              <a:ext cx="1242060" cy="3088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3894A182-510D-4DCA-8F99-97346B9BF1FD}"/>
              </a:ext>
            </a:extLst>
          </p:cNvPr>
          <p:cNvSpPr/>
          <p:nvPr/>
        </p:nvSpPr>
        <p:spPr>
          <a:xfrm>
            <a:off x="8877677" y="1539410"/>
            <a:ext cx="1125052" cy="52322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5607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0">
                <a:extLst>
                  <a:ext uri="{FF2B5EF4-FFF2-40B4-BE49-F238E27FC236}">
                    <a16:creationId xmlns:a16="http://schemas.microsoft.com/office/drawing/2014/main" id="{17382C10-B00C-422E-97C7-B25D114901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940" y="985085"/>
                <a:ext cx="3839328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学习率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zh-TW" alt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</m:oMath>
                </a14:m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的取值讨论：</a:t>
                </a:r>
              </a:p>
            </p:txBody>
          </p:sp>
        </mc:Choice>
        <mc:Fallback xmlns="">
          <p:sp>
            <p:nvSpPr>
              <p:cNvPr id="28" name="TextBox 20">
                <a:extLst>
                  <a:ext uri="{FF2B5EF4-FFF2-40B4-BE49-F238E27FC236}">
                    <a16:creationId xmlns:a16="http://schemas.microsoft.com/office/drawing/2014/main" id="{17382C10-B00C-422E-97C7-B25D11490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940" y="985085"/>
                <a:ext cx="3839328" cy="523220"/>
              </a:xfrm>
              <a:prstGeom prst="rect">
                <a:avLst/>
              </a:prstGeom>
              <a:blipFill>
                <a:blip r:embed="rId4"/>
                <a:stretch>
                  <a:fillRect l="-3175" t="-12941" b="-329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31F920F-DF00-4062-B201-5C3593C0CB3B}"/>
              </a:ext>
            </a:extLst>
          </p:cNvPr>
          <p:cNvGrpSpPr/>
          <p:nvPr/>
        </p:nvGrpSpPr>
        <p:grpSpPr>
          <a:xfrm>
            <a:off x="20337" y="1432265"/>
            <a:ext cx="6545355" cy="2698555"/>
            <a:chOff x="20337" y="1432265"/>
            <a:chExt cx="6545355" cy="2698555"/>
          </a:xfrm>
        </p:grpSpPr>
        <p:pic>
          <p:nvPicPr>
            <p:cNvPr id="21" name="圖片 19">
              <a:extLst>
                <a:ext uri="{FF2B5EF4-FFF2-40B4-BE49-F238E27FC236}">
                  <a16:creationId xmlns:a16="http://schemas.microsoft.com/office/drawing/2014/main" id="{F9386977-9A4D-468F-AFF0-8F15FD4A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37" y="1432265"/>
              <a:ext cx="6545355" cy="2698555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013650F-27BB-4D31-83BD-531A221CF132}"/>
                </a:ext>
              </a:extLst>
            </p:cNvPr>
            <p:cNvSpPr/>
            <p:nvPr/>
          </p:nvSpPr>
          <p:spPr>
            <a:xfrm>
              <a:off x="3045533" y="2068130"/>
              <a:ext cx="241838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损失函数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与迭代次数的关系曲线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C75D9576-11BB-4F00-BAFF-C36D56CD7423}"/>
              </a:ext>
            </a:extLst>
          </p:cNvPr>
          <p:cNvSpPr/>
          <p:nvPr/>
        </p:nvSpPr>
        <p:spPr>
          <a:xfrm>
            <a:off x="7657130" y="957715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此时已经到达谷底了？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99A0D6-DA9A-40C6-947D-03F815F69FF9}"/>
              </a:ext>
            </a:extLst>
          </p:cNvPr>
          <p:cNvGrpSpPr/>
          <p:nvPr/>
        </p:nvGrpSpPr>
        <p:grpSpPr>
          <a:xfrm>
            <a:off x="20337" y="4078265"/>
            <a:ext cx="6545355" cy="2376586"/>
            <a:chOff x="20337" y="4078265"/>
            <a:chExt cx="6545355" cy="2376586"/>
          </a:xfrm>
        </p:grpSpPr>
        <p:pic>
          <p:nvPicPr>
            <p:cNvPr id="24" name="圖片 15">
              <a:extLst>
                <a:ext uri="{FF2B5EF4-FFF2-40B4-BE49-F238E27FC236}">
                  <a16:creationId xmlns:a16="http://schemas.microsoft.com/office/drawing/2014/main" id="{D4DBCF29-9996-45FC-B38F-1B6B026DA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37" y="4078265"/>
              <a:ext cx="6545355" cy="2376586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A9A1D4A-16FC-4FE1-9361-D3092FD345C9}"/>
                </a:ext>
              </a:extLst>
            </p:cNvPr>
            <p:cNvSpPr/>
            <p:nvPr/>
          </p:nvSpPr>
          <p:spPr>
            <a:xfrm>
              <a:off x="3145467" y="4383530"/>
              <a:ext cx="241838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梯度幅值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与迭代次数的关系曲线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0523021D-4F7E-45D1-9D7E-CCB5CA3D8AB4}"/>
              </a:ext>
            </a:extLst>
          </p:cNvPr>
          <p:cNvSpPr/>
          <p:nvPr/>
        </p:nvSpPr>
        <p:spPr>
          <a:xfrm>
            <a:off x="5463915" y="5636076"/>
            <a:ext cx="717250" cy="447134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7EC76D43-872E-4C13-ACEE-C686095E4C88}"/>
              </a:ext>
            </a:extLst>
          </p:cNvPr>
          <p:cNvSpPr/>
          <p:nvPr/>
        </p:nvSpPr>
        <p:spPr>
          <a:xfrm>
            <a:off x="2938247" y="5457384"/>
            <a:ext cx="1241641" cy="679052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711CE13-CB20-47C9-BB9D-6E7951029D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7424" y="1970420"/>
            <a:ext cx="5494576" cy="3665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5">
                <a:extLst>
                  <a:ext uri="{FF2B5EF4-FFF2-40B4-BE49-F238E27FC236}">
                    <a16:creationId xmlns:a16="http://schemas.microsoft.com/office/drawing/2014/main" id="{60486C9B-7CEB-4542-BBD3-06448822D258}"/>
                  </a:ext>
                </a:extLst>
              </p:cNvPr>
              <p:cNvSpPr txBox="1"/>
              <p:nvPr/>
            </p:nvSpPr>
            <p:spPr>
              <a:xfrm>
                <a:off x="9333902" y="5530953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0" name="文字方塊 5">
                <a:extLst>
                  <a:ext uri="{FF2B5EF4-FFF2-40B4-BE49-F238E27FC236}">
                    <a16:creationId xmlns:a16="http://schemas.microsoft.com/office/drawing/2014/main" id="{60486C9B-7CEB-4542-BBD3-06448822D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3902" y="5530953"/>
                <a:ext cx="421847" cy="369332"/>
              </a:xfrm>
              <a:prstGeom prst="rect">
                <a:avLst/>
              </a:prstGeom>
              <a:blipFill>
                <a:blip r:embed="rId8"/>
                <a:stretch>
                  <a:fillRect l="-8696" r="-579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5">
                <a:extLst>
                  <a:ext uri="{FF2B5EF4-FFF2-40B4-BE49-F238E27FC236}">
                    <a16:creationId xmlns:a16="http://schemas.microsoft.com/office/drawing/2014/main" id="{00AFCDE4-C313-4D9F-8046-6C23E425C390}"/>
                  </a:ext>
                </a:extLst>
              </p:cNvPr>
              <p:cNvSpPr txBox="1"/>
              <p:nvPr/>
            </p:nvSpPr>
            <p:spPr>
              <a:xfrm>
                <a:off x="6627957" y="3698125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1" name="文字方塊 5">
                <a:extLst>
                  <a:ext uri="{FF2B5EF4-FFF2-40B4-BE49-F238E27FC236}">
                    <a16:creationId xmlns:a16="http://schemas.microsoft.com/office/drawing/2014/main" id="{00AFCDE4-C313-4D9F-8046-6C23E425C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957" y="3698125"/>
                <a:ext cx="428964" cy="369332"/>
              </a:xfrm>
              <a:prstGeom prst="rect">
                <a:avLst/>
              </a:prstGeom>
              <a:blipFill>
                <a:blip r:embed="rId9"/>
                <a:stretch>
                  <a:fillRect l="-8451" r="-4225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>
            <a:extLst>
              <a:ext uri="{FF2B5EF4-FFF2-40B4-BE49-F238E27FC236}">
                <a16:creationId xmlns:a16="http://schemas.microsoft.com/office/drawing/2014/main" id="{D3FA82BF-57A2-414B-8D91-2940B501BFEC}"/>
              </a:ext>
            </a:extLst>
          </p:cNvPr>
          <p:cNvSpPr/>
          <p:nvPr/>
        </p:nvSpPr>
        <p:spPr>
          <a:xfrm>
            <a:off x="7605832" y="597487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损失函数曲线的等高线表示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橢圓 1">
            <a:extLst>
              <a:ext uri="{FF2B5EF4-FFF2-40B4-BE49-F238E27FC236}">
                <a16:creationId xmlns:a16="http://schemas.microsoft.com/office/drawing/2014/main" id="{F715C9AC-C663-48D0-BA31-36E73F7B444D}"/>
              </a:ext>
            </a:extLst>
          </p:cNvPr>
          <p:cNvSpPr/>
          <p:nvPr/>
        </p:nvSpPr>
        <p:spPr>
          <a:xfrm>
            <a:off x="10987689" y="5214527"/>
            <a:ext cx="86711" cy="5203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BB3A41C-1E75-4638-8D04-C9C1E9925E47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11031045" y="2899127"/>
            <a:ext cx="0" cy="23154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24AD3531-F7BD-4304-8D29-3D0E428068C8}"/>
              </a:ext>
            </a:extLst>
          </p:cNvPr>
          <p:cNvCxnSpPr>
            <a:cxnSpLocks/>
            <a:endCxn id="6" idx="4"/>
          </p:cNvCxnSpPr>
          <p:nvPr/>
        </p:nvCxnSpPr>
        <p:spPr>
          <a:xfrm>
            <a:off x="10539816" y="2971442"/>
            <a:ext cx="491228" cy="0"/>
          </a:xfrm>
          <a:prstGeom prst="line">
            <a:avLst/>
          </a:prstGeom>
          <a:ln w="571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6E6F91D-C28A-4777-B09E-46597F6396EE}"/>
                  </a:ext>
                </a:extLst>
              </p:cNvPr>
              <p:cNvSpPr/>
              <p:nvPr/>
            </p:nvSpPr>
            <p:spPr>
              <a:xfrm>
                <a:off x="8882185" y="1570188"/>
                <a:ext cx="11250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zh-TW" alt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𝜂</m:t>
                    </m:r>
                  </m:oMath>
                </a14:m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10</a:t>
                </a:r>
                <a:r>
                  <a:rPr kumimoji="0" lang="en-US" altLang="zh-TW" sz="24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-7</a:t>
                </a:r>
                <a:endParaRPr kumimoji="0" lang="zh-TW" altLang="en-US" sz="2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6E6F91D-C28A-4777-B09E-46597F639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2185" y="1570188"/>
                <a:ext cx="1125053" cy="461665"/>
              </a:xfrm>
              <a:prstGeom prst="rect">
                <a:avLst/>
              </a:prstGeom>
              <a:blipFill>
                <a:blip r:embed="rId10"/>
                <a:stretch>
                  <a:fillRect l="-1081" t="-10667" r="-2162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>
            <a:extLst>
              <a:ext uri="{FF2B5EF4-FFF2-40B4-BE49-F238E27FC236}">
                <a16:creationId xmlns:a16="http://schemas.microsoft.com/office/drawing/2014/main" id="{084B6E3E-D643-4DAC-ABA6-3AC202415504}"/>
              </a:ext>
            </a:extLst>
          </p:cNvPr>
          <p:cNvSpPr/>
          <p:nvPr/>
        </p:nvSpPr>
        <p:spPr>
          <a:xfrm>
            <a:off x="10970484" y="2851858"/>
            <a:ext cx="121119" cy="119584"/>
          </a:xfrm>
          <a:prstGeom prst="ellipse">
            <a:avLst/>
          </a:prstGeom>
          <a:solidFill>
            <a:schemeClr val="tx1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B437B04B-0455-4CE3-8C5A-55149671E6B4}"/>
              </a:ext>
            </a:extLst>
          </p:cNvPr>
          <p:cNvSpPr/>
          <p:nvPr/>
        </p:nvSpPr>
        <p:spPr>
          <a:xfrm>
            <a:off x="10953281" y="4748024"/>
            <a:ext cx="121119" cy="119584"/>
          </a:xfrm>
          <a:prstGeom prst="ellipse">
            <a:avLst/>
          </a:prstGeom>
          <a:solidFill>
            <a:schemeClr val="tx1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5B07444-D9F0-4C82-8C8E-ADBE85449FF0}"/>
              </a:ext>
            </a:extLst>
          </p:cNvPr>
          <p:cNvSpPr/>
          <p:nvPr/>
        </p:nvSpPr>
        <p:spPr>
          <a:xfrm>
            <a:off x="10970484" y="4383698"/>
            <a:ext cx="121119" cy="119584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E008978-32FE-438A-AA7A-F3E009A3E1F2}"/>
              </a:ext>
            </a:extLst>
          </p:cNvPr>
          <p:cNvSpPr/>
          <p:nvPr/>
        </p:nvSpPr>
        <p:spPr>
          <a:xfrm>
            <a:off x="10970484" y="3779287"/>
            <a:ext cx="121119" cy="119584"/>
          </a:xfrm>
          <a:prstGeom prst="ellipse">
            <a:avLst/>
          </a:prstGeom>
          <a:solidFill>
            <a:schemeClr val="tx1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10E27F02-2E6D-46FD-B789-9E9671B96133}"/>
              </a:ext>
            </a:extLst>
          </p:cNvPr>
          <p:cNvSpPr/>
          <p:nvPr/>
        </p:nvSpPr>
        <p:spPr>
          <a:xfrm>
            <a:off x="10961838" y="3203251"/>
            <a:ext cx="121119" cy="119584"/>
          </a:xfrm>
          <a:prstGeom prst="ellipse">
            <a:avLst/>
          </a:prstGeom>
          <a:solidFill>
            <a:schemeClr val="tx1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47BA5B49-4D87-4E5F-8335-91445B584D57}"/>
              </a:ext>
            </a:extLst>
          </p:cNvPr>
          <p:cNvSpPr/>
          <p:nvPr/>
        </p:nvSpPr>
        <p:spPr>
          <a:xfrm>
            <a:off x="10573472" y="2899127"/>
            <a:ext cx="121119" cy="119584"/>
          </a:xfrm>
          <a:prstGeom prst="ellipse">
            <a:avLst/>
          </a:prstGeom>
          <a:solidFill>
            <a:schemeClr val="tx1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52D3B274-A278-4E42-B2C0-53B608B2DAA9}"/>
              </a:ext>
            </a:extLst>
          </p:cNvPr>
          <p:cNvCxnSpPr>
            <a:cxnSpLocks/>
          </p:cNvCxnSpPr>
          <p:nvPr/>
        </p:nvCxnSpPr>
        <p:spPr>
          <a:xfrm flipV="1">
            <a:off x="11022397" y="2958919"/>
            <a:ext cx="0" cy="271308"/>
          </a:xfrm>
          <a:prstGeom prst="line">
            <a:avLst/>
          </a:prstGeom>
          <a:ln w="349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E63E305-A173-4C11-AE6B-654D91A0DB83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11022397" y="3322835"/>
            <a:ext cx="8647" cy="456452"/>
          </a:xfrm>
          <a:prstGeom prst="line">
            <a:avLst/>
          </a:prstGeom>
          <a:ln w="349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EC1DCE80-6634-4B07-B31F-B49D9690BBA9}"/>
              </a:ext>
            </a:extLst>
          </p:cNvPr>
          <p:cNvSpPr/>
          <p:nvPr/>
        </p:nvSpPr>
        <p:spPr>
          <a:xfrm>
            <a:off x="8508291" y="2995377"/>
            <a:ext cx="2444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迭代了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100000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1B9B106-2275-49E2-8131-4248E0B9B7B6}"/>
              </a:ext>
            </a:extLst>
          </p:cNvPr>
          <p:cNvSpPr/>
          <p:nvPr/>
        </p:nvSpPr>
        <p:spPr>
          <a:xfrm>
            <a:off x="8877677" y="1539410"/>
            <a:ext cx="1125052" cy="52322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8013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99490D34-5907-4122-8AC9-E8AE677CBA7F}"/>
              </a:ext>
            </a:extLst>
          </p:cNvPr>
          <p:cNvSpPr/>
          <p:nvPr/>
        </p:nvSpPr>
        <p:spPr>
          <a:xfrm>
            <a:off x="4307961" y="1232344"/>
            <a:ext cx="1967708" cy="2550470"/>
          </a:xfrm>
          <a:custGeom>
            <a:avLst/>
            <a:gdLst>
              <a:gd name="connsiteX0" fmla="*/ 0 w 1878188"/>
              <a:gd name="connsiteY0" fmla="*/ 392903 h 1911235"/>
              <a:gd name="connsiteX1" fmla="*/ 655320 w 1878188"/>
              <a:gd name="connsiteY1" fmla="*/ 1855943 h 1911235"/>
              <a:gd name="connsiteX2" fmla="*/ 1348740 w 1878188"/>
              <a:gd name="connsiteY2" fmla="*/ 1558763 h 1911235"/>
              <a:gd name="connsiteX3" fmla="*/ 1714500 w 1878188"/>
              <a:gd name="connsiteY3" fmla="*/ 1132043 h 1911235"/>
              <a:gd name="connsiteX4" fmla="*/ 1866900 w 1878188"/>
              <a:gd name="connsiteY4" fmla="*/ 80483 h 1911235"/>
              <a:gd name="connsiteX5" fmla="*/ 1866900 w 1878188"/>
              <a:gd name="connsiteY5" fmla="*/ 72863 h 1911235"/>
              <a:gd name="connsiteX6" fmla="*/ 1866900 w 1878188"/>
              <a:gd name="connsiteY6" fmla="*/ 72863 h 1911235"/>
              <a:gd name="connsiteX0" fmla="*/ 0 w 1878188"/>
              <a:gd name="connsiteY0" fmla="*/ 392903 h 2280103"/>
              <a:gd name="connsiteX1" fmla="*/ 655320 w 1878188"/>
              <a:gd name="connsiteY1" fmla="*/ 1855943 h 2280103"/>
              <a:gd name="connsiteX2" fmla="*/ 1423340 w 1878188"/>
              <a:gd name="connsiteY2" fmla="*/ 2244563 h 2280103"/>
              <a:gd name="connsiteX3" fmla="*/ 1714500 w 1878188"/>
              <a:gd name="connsiteY3" fmla="*/ 1132043 h 2280103"/>
              <a:gd name="connsiteX4" fmla="*/ 1866900 w 1878188"/>
              <a:gd name="connsiteY4" fmla="*/ 80483 h 2280103"/>
              <a:gd name="connsiteX5" fmla="*/ 1866900 w 1878188"/>
              <a:gd name="connsiteY5" fmla="*/ 72863 h 2280103"/>
              <a:gd name="connsiteX6" fmla="*/ 1866900 w 1878188"/>
              <a:gd name="connsiteY6" fmla="*/ 72863 h 2280103"/>
              <a:gd name="connsiteX0" fmla="*/ 0 w 1878188"/>
              <a:gd name="connsiteY0" fmla="*/ 392903 h 2345664"/>
              <a:gd name="connsiteX1" fmla="*/ 655320 w 1878188"/>
              <a:gd name="connsiteY1" fmla="*/ 1855943 h 2345664"/>
              <a:gd name="connsiteX2" fmla="*/ 1423340 w 1878188"/>
              <a:gd name="connsiteY2" fmla="*/ 2244563 h 2345664"/>
              <a:gd name="connsiteX3" fmla="*/ 1714500 w 1878188"/>
              <a:gd name="connsiteY3" fmla="*/ 1132043 h 2345664"/>
              <a:gd name="connsiteX4" fmla="*/ 1866900 w 1878188"/>
              <a:gd name="connsiteY4" fmla="*/ 80483 h 2345664"/>
              <a:gd name="connsiteX5" fmla="*/ 1866900 w 1878188"/>
              <a:gd name="connsiteY5" fmla="*/ 72863 h 2345664"/>
              <a:gd name="connsiteX6" fmla="*/ 1866900 w 1878188"/>
              <a:gd name="connsiteY6" fmla="*/ 72863 h 2345664"/>
              <a:gd name="connsiteX0" fmla="*/ 0 w 1878188"/>
              <a:gd name="connsiteY0" fmla="*/ 392903 h 2274302"/>
              <a:gd name="connsiteX1" fmla="*/ 655320 w 1878188"/>
              <a:gd name="connsiteY1" fmla="*/ 1855943 h 2274302"/>
              <a:gd name="connsiteX2" fmla="*/ 1423340 w 1878188"/>
              <a:gd name="connsiteY2" fmla="*/ 2244563 h 2274302"/>
              <a:gd name="connsiteX3" fmla="*/ 1714500 w 1878188"/>
              <a:gd name="connsiteY3" fmla="*/ 1132043 h 2274302"/>
              <a:gd name="connsiteX4" fmla="*/ 1866900 w 1878188"/>
              <a:gd name="connsiteY4" fmla="*/ 80483 h 2274302"/>
              <a:gd name="connsiteX5" fmla="*/ 1866900 w 1878188"/>
              <a:gd name="connsiteY5" fmla="*/ 72863 h 2274302"/>
              <a:gd name="connsiteX6" fmla="*/ 1866900 w 1878188"/>
              <a:gd name="connsiteY6" fmla="*/ 72863 h 2274302"/>
              <a:gd name="connsiteX0" fmla="*/ 0 w 1897283"/>
              <a:gd name="connsiteY0" fmla="*/ 393467 h 2280179"/>
              <a:gd name="connsiteX1" fmla="*/ 655320 w 1897283"/>
              <a:gd name="connsiteY1" fmla="*/ 1856507 h 2280179"/>
              <a:gd name="connsiteX2" fmla="*/ 1423340 w 1897283"/>
              <a:gd name="connsiteY2" fmla="*/ 2245127 h 2280179"/>
              <a:gd name="connsiteX3" fmla="*/ 1863700 w 1897283"/>
              <a:gd name="connsiteY3" fmla="*/ 1140227 h 2280179"/>
              <a:gd name="connsiteX4" fmla="*/ 1866900 w 1897283"/>
              <a:gd name="connsiteY4" fmla="*/ 81047 h 2280179"/>
              <a:gd name="connsiteX5" fmla="*/ 1866900 w 1897283"/>
              <a:gd name="connsiteY5" fmla="*/ 73427 h 2280179"/>
              <a:gd name="connsiteX6" fmla="*/ 1866900 w 1897283"/>
              <a:gd name="connsiteY6" fmla="*/ 73427 h 2280179"/>
              <a:gd name="connsiteX0" fmla="*/ 0 w 1897283"/>
              <a:gd name="connsiteY0" fmla="*/ 393467 h 2307455"/>
              <a:gd name="connsiteX1" fmla="*/ 506120 w 1897283"/>
              <a:gd name="connsiteY1" fmla="*/ 1978427 h 2307455"/>
              <a:gd name="connsiteX2" fmla="*/ 1423340 w 1897283"/>
              <a:gd name="connsiteY2" fmla="*/ 2245127 h 2307455"/>
              <a:gd name="connsiteX3" fmla="*/ 1863700 w 1897283"/>
              <a:gd name="connsiteY3" fmla="*/ 1140227 h 2307455"/>
              <a:gd name="connsiteX4" fmla="*/ 1866900 w 1897283"/>
              <a:gd name="connsiteY4" fmla="*/ 81047 h 2307455"/>
              <a:gd name="connsiteX5" fmla="*/ 1866900 w 1897283"/>
              <a:gd name="connsiteY5" fmla="*/ 73427 h 2307455"/>
              <a:gd name="connsiteX6" fmla="*/ 1866900 w 1897283"/>
              <a:gd name="connsiteY6" fmla="*/ 73427 h 2307455"/>
              <a:gd name="connsiteX0" fmla="*/ 0 w 1772950"/>
              <a:gd name="connsiteY0" fmla="*/ 58187 h 2319097"/>
              <a:gd name="connsiteX1" fmla="*/ 381787 w 1772950"/>
              <a:gd name="connsiteY1" fmla="*/ 1978427 h 2319097"/>
              <a:gd name="connsiteX2" fmla="*/ 1299007 w 1772950"/>
              <a:gd name="connsiteY2" fmla="*/ 2245127 h 2319097"/>
              <a:gd name="connsiteX3" fmla="*/ 1739367 w 1772950"/>
              <a:gd name="connsiteY3" fmla="*/ 1140227 h 2319097"/>
              <a:gd name="connsiteX4" fmla="*/ 1742567 w 1772950"/>
              <a:gd name="connsiteY4" fmla="*/ 81047 h 2319097"/>
              <a:gd name="connsiteX5" fmla="*/ 1742567 w 1772950"/>
              <a:gd name="connsiteY5" fmla="*/ 73427 h 2319097"/>
              <a:gd name="connsiteX6" fmla="*/ 1742567 w 1772950"/>
              <a:gd name="connsiteY6" fmla="*/ 73427 h 2319097"/>
              <a:gd name="connsiteX0" fmla="*/ 0 w 2198456"/>
              <a:gd name="connsiteY0" fmla="*/ 99060 h 2359970"/>
              <a:gd name="connsiteX1" fmla="*/ 381787 w 2198456"/>
              <a:gd name="connsiteY1" fmla="*/ 2019300 h 2359970"/>
              <a:gd name="connsiteX2" fmla="*/ 1299007 w 2198456"/>
              <a:gd name="connsiteY2" fmla="*/ 2286000 h 2359970"/>
              <a:gd name="connsiteX3" fmla="*/ 1739367 w 2198456"/>
              <a:gd name="connsiteY3" fmla="*/ 1181100 h 2359970"/>
              <a:gd name="connsiteX4" fmla="*/ 1742567 w 2198456"/>
              <a:gd name="connsiteY4" fmla="*/ 121920 h 2359970"/>
              <a:gd name="connsiteX5" fmla="*/ 1742567 w 2198456"/>
              <a:gd name="connsiteY5" fmla="*/ 114300 h 2359970"/>
              <a:gd name="connsiteX6" fmla="*/ 2198456 w 2198456"/>
              <a:gd name="connsiteY6" fmla="*/ 0 h 2359970"/>
              <a:gd name="connsiteX0" fmla="*/ 0 w 2198456"/>
              <a:gd name="connsiteY0" fmla="*/ 99060 h 2359970"/>
              <a:gd name="connsiteX1" fmla="*/ 381787 w 2198456"/>
              <a:gd name="connsiteY1" fmla="*/ 2019300 h 2359970"/>
              <a:gd name="connsiteX2" fmla="*/ 1299007 w 2198456"/>
              <a:gd name="connsiteY2" fmla="*/ 2286000 h 2359970"/>
              <a:gd name="connsiteX3" fmla="*/ 1739367 w 2198456"/>
              <a:gd name="connsiteY3" fmla="*/ 1181100 h 2359970"/>
              <a:gd name="connsiteX4" fmla="*/ 1742567 w 2198456"/>
              <a:gd name="connsiteY4" fmla="*/ 121920 h 2359970"/>
              <a:gd name="connsiteX5" fmla="*/ 1966367 w 2198456"/>
              <a:gd name="connsiteY5" fmla="*/ 266700 h 2359970"/>
              <a:gd name="connsiteX6" fmla="*/ 2198456 w 2198456"/>
              <a:gd name="connsiteY6" fmla="*/ 0 h 2359970"/>
              <a:gd name="connsiteX0" fmla="*/ 0 w 2198456"/>
              <a:gd name="connsiteY0" fmla="*/ 99060 h 2359970"/>
              <a:gd name="connsiteX1" fmla="*/ 381787 w 2198456"/>
              <a:gd name="connsiteY1" fmla="*/ 2019300 h 2359970"/>
              <a:gd name="connsiteX2" fmla="*/ 1299007 w 2198456"/>
              <a:gd name="connsiteY2" fmla="*/ 2286000 h 2359970"/>
              <a:gd name="connsiteX3" fmla="*/ 1739367 w 2198456"/>
              <a:gd name="connsiteY3" fmla="*/ 1181100 h 2359970"/>
              <a:gd name="connsiteX4" fmla="*/ 1742567 w 2198456"/>
              <a:gd name="connsiteY4" fmla="*/ 121920 h 2359970"/>
              <a:gd name="connsiteX5" fmla="*/ 1974656 w 2198456"/>
              <a:gd name="connsiteY5" fmla="*/ 22860 h 2359970"/>
              <a:gd name="connsiteX6" fmla="*/ 2198456 w 2198456"/>
              <a:gd name="connsiteY6" fmla="*/ 0 h 2359970"/>
              <a:gd name="connsiteX0" fmla="*/ 0 w 2198456"/>
              <a:gd name="connsiteY0" fmla="*/ 99060 h 2359970"/>
              <a:gd name="connsiteX1" fmla="*/ 381787 w 2198456"/>
              <a:gd name="connsiteY1" fmla="*/ 2019300 h 2359970"/>
              <a:gd name="connsiteX2" fmla="*/ 1299007 w 2198456"/>
              <a:gd name="connsiteY2" fmla="*/ 2286000 h 2359970"/>
              <a:gd name="connsiteX3" fmla="*/ 1739367 w 2198456"/>
              <a:gd name="connsiteY3" fmla="*/ 1181100 h 2359970"/>
              <a:gd name="connsiteX4" fmla="*/ 1966367 w 2198456"/>
              <a:gd name="connsiteY4" fmla="*/ 304800 h 2359970"/>
              <a:gd name="connsiteX5" fmla="*/ 1974656 w 2198456"/>
              <a:gd name="connsiteY5" fmla="*/ 22860 h 2359970"/>
              <a:gd name="connsiteX6" fmla="*/ 2198456 w 2198456"/>
              <a:gd name="connsiteY6" fmla="*/ 0 h 2359970"/>
              <a:gd name="connsiteX0" fmla="*/ 0 w 2140434"/>
              <a:gd name="connsiteY0" fmla="*/ 289560 h 2550470"/>
              <a:gd name="connsiteX1" fmla="*/ 381787 w 2140434"/>
              <a:gd name="connsiteY1" fmla="*/ 2209800 h 2550470"/>
              <a:gd name="connsiteX2" fmla="*/ 1299007 w 2140434"/>
              <a:gd name="connsiteY2" fmla="*/ 2476500 h 2550470"/>
              <a:gd name="connsiteX3" fmla="*/ 1739367 w 2140434"/>
              <a:gd name="connsiteY3" fmla="*/ 1371600 h 2550470"/>
              <a:gd name="connsiteX4" fmla="*/ 1966367 w 2140434"/>
              <a:gd name="connsiteY4" fmla="*/ 495300 h 2550470"/>
              <a:gd name="connsiteX5" fmla="*/ 1974656 w 2140434"/>
              <a:gd name="connsiteY5" fmla="*/ 213360 h 2550470"/>
              <a:gd name="connsiteX6" fmla="*/ 2140434 w 2140434"/>
              <a:gd name="connsiteY6" fmla="*/ 0 h 2550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0434" h="2550470">
                <a:moveTo>
                  <a:pt x="0" y="289560"/>
                </a:moveTo>
                <a:cubicBezTo>
                  <a:pt x="215265" y="923925"/>
                  <a:pt x="165286" y="1845310"/>
                  <a:pt x="381787" y="2209800"/>
                </a:cubicBezTo>
                <a:cubicBezTo>
                  <a:pt x="598288" y="2574290"/>
                  <a:pt x="1072744" y="2616200"/>
                  <a:pt x="1299007" y="2476500"/>
                </a:cubicBezTo>
                <a:cubicBezTo>
                  <a:pt x="1525270" y="2336800"/>
                  <a:pt x="1628140" y="1701800"/>
                  <a:pt x="1739367" y="1371600"/>
                </a:cubicBezTo>
                <a:cubicBezTo>
                  <a:pt x="1850594" y="1041400"/>
                  <a:pt x="1927152" y="688340"/>
                  <a:pt x="1966367" y="495300"/>
                </a:cubicBezTo>
                <a:cubicBezTo>
                  <a:pt x="2005582" y="302260"/>
                  <a:pt x="1945645" y="295910"/>
                  <a:pt x="1974656" y="213360"/>
                </a:cubicBezTo>
                <a:cubicBezTo>
                  <a:pt x="2003667" y="130810"/>
                  <a:pt x="1988471" y="38100"/>
                  <a:pt x="2140434" y="0"/>
                </a:cubicBezTo>
              </a:path>
            </a:pathLst>
          </a:custGeom>
          <a:noFill/>
          <a:ln w="50800">
            <a:solidFill>
              <a:sysClr val="windowText" lastClr="000000"/>
            </a:solidFill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0">
                <a:extLst>
                  <a:ext uri="{FF2B5EF4-FFF2-40B4-BE49-F238E27FC236}">
                    <a16:creationId xmlns:a16="http://schemas.microsoft.com/office/drawing/2014/main" id="{17382C10-B00C-422E-97C7-B25D114901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940" y="985085"/>
                <a:ext cx="3839328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学习率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zh-TW" alt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</m:oMath>
                </a14:m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的取值讨论：</a:t>
                </a:r>
              </a:p>
            </p:txBody>
          </p:sp>
        </mc:Choice>
        <mc:Fallback xmlns="">
          <p:sp>
            <p:nvSpPr>
              <p:cNvPr id="28" name="TextBox 20">
                <a:extLst>
                  <a:ext uri="{FF2B5EF4-FFF2-40B4-BE49-F238E27FC236}">
                    <a16:creationId xmlns:a16="http://schemas.microsoft.com/office/drawing/2014/main" id="{17382C10-B00C-422E-97C7-B25D11490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940" y="985085"/>
                <a:ext cx="3839328" cy="523220"/>
              </a:xfrm>
              <a:prstGeom prst="rect">
                <a:avLst/>
              </a:prstGeom>
              <a:blipFill>
                <a:blip r:embed="rId3"/>
                <a:stretch>
                  <a:fillRect l="-3175" t="-12941" b="-329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31F920F-DF00-4062-B201-5C3593C0CB3B}"/>
              </a:ext>
            </a:extLst>
          </p:cNvPr>
          <p:cNvGrpSpPr/>
          <p:nvPr/>
        </p:nvGrpSpPr>
        <p:grpSpPr>
          <a:xfrm>
            <a:off x="20338" y="1432265"/>
            <a:ext cx="3839328" cy="2698555"/>
            <a:chOff x="20337" y="1432265"/>
            <a:chExt cx="6545355" cy="2698555"/>
          </a:xfrm>
        </p:grpSpPr>
        <p:pic>
          <p:nvPicPr>
            <p:cNvPr id="21" name="圖片 19">
              <a:extLst>
                <a:ext uri="{FF2B5EF4-FFF2-40B4-BE49-F238E27FC236}">
                  <a16:creationId xmlns:a16="http://schemas.microsoft.com/office/drawing/2014/main" id="{F9386977-9A4D-468F-AFF0-8F15FD4A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37" y="1432265"/>
              <a:ext cx="6545355" cy="2698555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013650F-27BB-4D31-83BD-531A221CF132}"/>
                </a:ext>
              </a:extLst>
            </p:cNvPr>
            <p:cNvSpPr/>
            <p:nvPr/>
          </p:nvSpPr>
          <p:spPr>
            <a:xfrm>
              <a:off x="3045533" y="2068130"/>
              <a:ext cx="241838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损失函数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与迭代次数的关系曲线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C75D9576-11BB-4F00-BAFF-C36D56CD7423}"/>
              </a:ext>
            </a:extLst>
          </p:cNvPr>
          <p:cNvSpPr/>
          <p:nvPr/>
        </p:nvSpPr>
        <p:spPr>
          <a:xfrm>
            <a:off x="7657130" y="957715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此时已经到达谷底了？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99A0D6-DA9A-40C6-947D-03F815F69FF9}"/>
              </a:ext>
            </a:extLst>
          </p:cNvPr>
          <p:cNvGrpSpPr/>
          <p:nvPr/>
        </p:nvGrpSpPr>
        <p:grpSpPr>
          <a:xfrm>
            <a:off x="20337" y="4078265"/>
            <a:ext cx="3877985" cy="2376586"/>
            <a:chOff x="20337" y="4078265"/>
            <a:chExt cx="6545355" cy="2376586"/>
          </a:xfrm>
        </p:grpSpPr>
        <p:pic>
          <p:nvPicPr>
            <p:cNvPr id="24" name="圖片 15">
              <a:extLst>
                <a:ext uri="{FF2B5EF4-FFF2-40B4-BE49-F238E27FC236}">
                  <a16:creationId xmlns:a16="http://schemas.microsoft.com/office/drawing/2014/main" id="{D4DBCF29-9996-45FC-B38F-1B6B026DA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37" y="4078265"/>
              <a:ext cx="6545355" cy="2376586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A9A1D4A-16FC-4FE1-9361-D3092FD345C9}"/>
                </a:ext>
              </a:extLst>
            </p:cNvPr>
            <p:cNvSpPr/>
            <p:nvPr/>
          </p:nvSpPr>
          <p:spPr>
            <a:xfrm>
              <a:off x="3145467" y="4383530"/>
              <a:ext cx="241838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梯度幅值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与迭代次数的关系曲线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0523021D-4F7E-45D1-9D7E-CCB5CA3D8AB4}"/>
              </a:ext>
            </a:extLst>
          </p:cNvPr>
          <p:cNvSpPr/>
          <p:nvPr/>
        </p:nvSpPr>
        <p:spPr>
          <a:xfrm>
            <a:off x="3254728" y="5851730"/>
            <a:ext cx="421847" cy="24629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7EC76D43-872E-4C13-ACEE-C686095E4C88}"/>
              </a:ext>
            </a:extLst>
          </p:cNvPr>
          <p:cNvSpPr/>
          <p:nvPr/>
        </p:nvSpPr>
        <p:spPr>
          <a:xfrm>
            <a:off x="1871911" y="5628810"/>
            <a:ext cx="650773" cy="461665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711CE13-CB20-47C9-BB9D-6E7951029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424" y="1970420"/>
            <a:ext cx="5494576" cy="3665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5">
                <a:extLst>
                  <a:ext uri="{FF2B5EF4-FFF2-40B4-BE49-F238E27FC236}">
                    <a16:creationId xmlns:a16="http://schemas.microsoft.com/office/drawing/2014/main" id="{60486C9B-7CEB-4542-BBD3-06448822D258}"/>
                  </a:ext>
                </a:extLst>
              </p:cNvPr>
              <p:cNvSpPr txBox="1"/>
              <p:nvPr/>
            </p:nvSpPr>
            <p:spPr>
              <a:xfrm>
                <a:off x="9333902" y="5530953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0" name="文字方塊 5">
                <a:extLst>
                  <a:ext uri="{FF2B5EF4-FFF2-40B4-BE49-F238E27FC236}">
                    <a16:creationId xmlns:a16="http://schemas.microsoft.com/office/drawing/2014/main" id="{60486C9B-7CEB-4542-BBD3-06448822D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3902" y="5530953"/>
                <a:ext cx="421847" cy="369332"/>
              </a:xfrm>
              <a:prstGeom prst="rect">
                <a:avLst/>
              </a:prstGeom>
              <a:blipFill>
                <a:blip r:embed="rId7"/>
                <a:stretch>
                  <a:fillRect l="-8696" r="-579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5">
                <a:extLst>
                  <a:ext uri="{FF2B5EF4-FFF2-40B4-BE49-F238E27FC236}">
                    <a16:creationId xmlns:a16="http://schemas.microsoft.com/office/drawing/2014/main" id="{00AFCDE4-C313-4D9F-8046-6C23E425C390}"/>
                  </a:ext>
                </a:extLst>
              </p:cNvPr>
              <p:cNvSpPr txBox="1"/>
              <p:nvPr/>
            </p:nvSpPr>
            <p:spPr>
              <a:xfrm>
                <a:off x="6627957" y="3698125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1" name="文字方塊 5">
                <a:extLst>
                  <a:ext uri="{FF2B5EF4-FFF2-40B4-BE49-F238E27FC236}">
                    <a16:creationId xmlns:a16="http://schemas.microsoft.com/office/drawing/2014/main" id="{00AFCDE4-C313-4D9F-8046-6C23E425C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957" y="3698125"/>
                <a:ext cx="428964" cy="369332"/>
              </a:xfrm>
              <a:prstGeom prst="rect">
                <a:avLst/>
              </a:prstGeom>
              <a:blipFill>
                <a:blip r:embed="rId8"/>
                <a:stretch>
                  <a:fillRect l="-8451" r="-4225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>
            <a:extLst>
              <a:ext uri="{FF2B5EF4-FFF2-40B4-BE49-F238E27FC236}">
                <a16:creationId xmlns:a16="http://schemas.microsoft.com/office/drawing/2014/main" id="{D3FA82BF-57A2-414B-8D91-2940B501BFEC}"/>
              </a:ext>
            </a:extLst>
          </p:cNvPr>
          <p:cNvSpPr/>
          <p:nvPr/>
        </p:nvSpPr>
        <p:spPr>
          <a:xfrm>
            <a:off x="7605832" y="597487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损失函数曲线的等高线表示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橢圓 1">
            <a:extLst>
              <a:ext uri="{FF2B5EF4-FFF2-40B4-BE49-F238E27FC236}">
                <a16:creationId xmlns:a16="http://schemas.microsoft.com/office/drawing/2014/main" id="{F715C9AC-C663-48D0-BA31-36E73F7B444D}"/>
              </a:ext>
            </a:extLst>
          </p:cNvPr>
          <p:cNvSpPr/>
          <p:nvPr/>
        </p:nvSpPr>
        <p:spPr>
          <a:xfrm>
            <a:off x="10987689" y="5214527"/>
            <a:ext cx="86711" cy="5203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BB3A41C-1E75-4638-8D04-C9C1E9925E47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11031045" y="2899127"/>
            <a:ext cx="0" cy="23154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24AD3531-F7BD-4304-8D29-3D0E428068C8}"/>
              </a:ext>
            </a:extLst>
          </p:cNvPr>
          <p:cNvCxnSpPr>
            <a:cxnSpLocks/>
            <a:endCxn id="6" idx="4"/>
          </p:cNvCxnSpPr>
          <p:nvPr/>
        </p:nvCxnSpPr>
        <p:spPr>
          <a:xfrm>
            <a:off x="10539816" y="2971442"/>
            <a:ext cx="491228" cy="0"/>
          </a:xfrm>
          <a:prstGeom prst="line">
            <a:avLst/>
          </a:prstGeom>
          <a:ln w="571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6E6F91D-C28A-4777-B09E-46597F6396EE}"/>
                  </a:ext>
                </a:extLst>
              </p:cNvPr>
              <p:cNvSpPr/>
              <p:nvPr/>
            </p:nvSpPr>
            <p:spPr>
              <a:xfrm>
                <a:off x="8882185" y="1570188"/>
                <a:ext cx="11250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zh-TW" alt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𝜂</m:t>
                    </m:r>
                  </m:oMath>
                </a14:m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10</a:t>
                </a:r>
                <a:r>
                  <a:rPr kumimoji="0" lang="en-US" altLang="zh-TW" sz="24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-7</a:t>
                </a:r>
                <a:endParaRPr kumimoji="0" lang="zh-TW" altLang="en-US" sz="2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6E6F91D-C28A-4777-B09E-46597F639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2185" y="1570188"/>
                <a:ext cx="1125053" cy="461665"/>
              </a:xfrm>
              <a:prstGeom prst="rect">
                <a:avLst/>
              </a:prstGeom>
              <a:blipFill>
                <a:blip r:embed="rId9"/>
                <a:stretch>
                  <a:fillRect l="-1081" t="-10667" r="-2162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>
            <a:extLst>
              <a:ext uri="{FF2B5EF4-FFF2-40B4-BE49-F238E27FC236}">
                <a16:creationId xmlns:a16="http://schemas.microsoft.com/office/drawing/2014/main" id="{084B6E3E-D643-4DAC-ABA6-3AC202415504}"/>
              </a:ext>
            </a:extLst>
          </p:cNvPr>
          <p:cNvSpPr/>
          <p:nvPr/>
        </p:nvSpPr>
        <p:spPr>
          <a:xfrm>
            <a:off x="10970484" y="2851858"/>
            <a:ext cx="121119" cy="119584"/>
          </a:xfrm>
          <a:prstGeom prst="ellipse">
            <a:avLst/>
          </a:prstGeom>
          <a:solidFill>
            <a:schemeClr val="tx1"/>
          </a:solidFill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B437B04B-0455-4CE3-8C5A-55149671E6B4}"/>
              </a:ext>
            </a:extLst>
          </p:cNvPr>
          <p:cNvSpPr/>
          <p:nvPr/>
        </p:nvSpPr>
        <p:spPr>
          <a:xfrm>
            <a:off x="10953281" y="4748024"/>
            <a:ext cx="121119" cy="119584"/>
          </a:xfrm>
          <a:prstGeom prst="ellipse">
            <a:avLst/>
          </a:prstGeom>
          <a:solidFill>
            <a:schemeClr val="tx1"/>
          </a:solidFill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5B07444-D9F0-4C82-8C8E-ADBE85449FF0}"/>
              </a:ext>
            </a:extLst>
          </p:cNvPr>
          <p:cNvSpPr/>
          <p:nvPr/>
        </p:nvSpPr>
        <p:spPr>
          <a:xfrm>
            <a:off x="10970484" y="4383698"/>
            <a:ext cx="121119" cy="119584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E008978-32FE-438A-AA7A-F3E009A3E1F2}"/>
              </a:ext>
            </a:extLst>
          </p:cNvPr>
          <p:cNvSpPr/>
          <p:nvPr/>
        </p:nvSpPr>
        <p:spPr>
          <a:xfrm>
            <a:off x="10970484" y="3779287"/>
            <a:ext cx="121119" cy="119584"/>
          </a:xfrm>
          <a:prstGeom prst="ellipse">
            <a:avLst/>
          </a:prstGeom>
          <a:solidFill>
            <a:schemeClr val="tx1"/>
          </a:solidFill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10E27F02-2E6D-46FD-B789-9E9671B96133}"/>
              </a:ext>
            </a:extLst>
          </p:cNvPr>
          <p:cNvSpPr/>
          <p:nvPr/>
        </p:nvSpPr>
        <p:spPr>
          <a:xfrm>
            <a:off x="10961838" y="3203251"/>
            <a:ext cx="121119" cy="119584"/>
          </a:xfrm>
          <a:prstGeom prst="ellipse">
            <a:avLst/>
          </a:prstGeom>
          <a:solidFill>
            <a:schemeClr val="tx1"/>
          </a:solidFill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47BA5B49-4D87-4E5F-8335-91445B584D57}"/>
              </a:ext>
            </a:extLst>
          </p:cNvPr>
          <p:cNvSpPr/>
          <p:nvPr/>
        </p:nvSpPr>
        <p:spPr>
          <a:xfrm>
            <a:off x="10573472" y="2899127"/>
            <a:ext cx="121119" cy="119584"/>
          </a:xfrm>
          <a:prstGeom prst="ellipse">
            <a:avLst/>
          </a:prstGeom>
          <a:solidFill>
            <a:schemeClr val="tx1"/>
          </a:solidFill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52D3B274-A278-4E42-B2C0-53B608B2DAA9}"/>
              </a:ext>
            </a:extLst>
          </p:cNvPr>
          <p:cNvCxnSpPr>
            <a:cxnSpLocks/>
          </p:cNvCxnSpPr>
          <p:nvPr/>
        </p:nvCxnSpPr>
        <p:spPr>
          <a:xfrm flipV="1">
            <a:off x="11022397" y="2958919"/>
            <a:ext cx="0" cy="271308"/>
          </a:xfrm>
          <a:prstGeom prst="line">
            <a:avLst/>
          </a:prstGeom>
          <a:ln w="349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E63E305-A173-4C11-AE6B-654D91A0DB83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11022397" y="3322835"/>
            <a:ext cx="8647" cy="456452"/>
          </a:xfrm>
          <a:prstGeom prst="line">
            <a:avLst/>
          </a:prstGeom>
          <a:ln w="349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EC1DCE80-6634-4B07-B31F-B49D9690BBA9}"/>
              </a:ext>
            </a:extLst>
          </p:cNvPr>
          <p:cNvSpPr/>
          <p:nvPr/>
        </p:nvSpPr>
        <p:spPr>
          <a:xfrm>
            <a:off x="8508291" y="2995377"/>
            <a:ext cx="2444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迭代了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100000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20B8551-DE9A-4DF1-A57B-492BB2D69CAB}"/>
                  </a:ext>
                </a:extLst>
              </p:cNvPr>
              <p:cNvSpPr/>
              <p:nvPr/>
            </p:nvSpPr>
            <p:spPr>
              <a:xfrm>
                <a:off x="3940494" y="3800350"/>
                <a:ext cx="2683140" cy="1387816"/>
              </a:xfrm>
              <a:prstGeom prst="rect">
                <a:avLst/>
              </a:prstGeom>
              <a:solidFill>
                <a:srgbClr val="D8D8FF"/>
              </a:solidFill>
            </p:spPr>
            <p:txBody>
              <a:bodyPr wrap="square">
                <a:spAutoFit/>
              </a:bodyPr>
              <a:lstStyle/>
              <a:p>
                <a:pPr marL="342900" lvl="0" indent="-342900"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a:rPr lang="zh-CN" alt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学习率</m:t>
                    </m:r>
                  </m:oMath>
                </a14:m>
                <a:r>
                  <a:rPr lang="zh-CN" altLang="en-US" sz="2800" dirty="0">
                    <a:solidFill>
                      <a:srgbClr val="000000"/>
                    </a:solidFill>
                    <a:latin typeface="Arial"/>
                  </a:rPr>
                  <a:t>的取值应该与梯度辐值相关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20B8551-DE9A-4DF1-A57B-492BB2D69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494" y="3800350"/>
                <a:ext cx="2683140" cy="1387816"/>
              </a:xfrm>
              <a:prstGeom prst="rect">
                <a:avLst/>
              </a:prstGeom>
              <a:blipFill>
                <a:blip r:embed="rId10"/>
                <a:stretch>
                  <a:fillRect t="-3947" r="-3855" b="-11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單箭頭接點 18">
            <a:extLst>
              <a:ext uri="{FF2B5EF4-FFF2-40B4-BE49-F238E27FC236}">
                <a16:creationId xmlns:a16="http://schemas.microsoft.com/office/drawing/2014/main" id="{297403F2-634B-419C-99D2-CD90CA454770}"/>
              </a:ext>
            </a:extLst>
          </p:cNvPr>
          <p:cNvCxnSpPr>
            <a:cxnSpLocks/>
          </p:cNvCxnSpPr>
          <p:nvPr/>
        </p:nvCxnSpPr>
        <p:spPr>
          <a:xfrm flipH="1" flipV="1">
            <a:off x="4751560" y="3591318"/>
            <a:ext cx="224300" cy="106807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54" name="直線單箭頭接點 21">
            <a:extLst>
              <a:ext uri="{FF2B5EF4-FFF2-40B4-BE49-F238E27FC236}">
                <a16:creationId xmlns:a16="http://schemas.microsoft.com/office/drawing/2014/main" id="{793427F4-888F-4C59-98C1-B9C8D4C69778}"/>
              </a:ext>
            </a:extLst>
          </p:cNvPr>
          <p:cNvCxnSpPr>
            <a:cxnSpLocks/>
          </p:cNvCxnSpPr>
          <p:nvPr/>
        </p:nvCxnSpPr>
        <p:spPr>
          <a:xfrm flipH="1" flipV="1">
            <a:off x="4834159" y="3653045"/>
            <a:ext cx="285332" cy="41631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56" name="直線單箭頭接點 18">
            <a:extLst>
              <a:ext uri="{FF2B5EF4-FFF2-40B4-BE49-F238E27FC236}">
                <a16:creationId xmlns:a16="http://schemas.microsoft.com/office/drawing/2014/main" id="{F872ECA3-EC4F-4E7C-9893-568E9128E9AC}"/>
              </a:ext>
            </a:extLst>
          </p:cNvPr>
          <p:cNvCxnSpPr>
            <a:cxnSpLocks/>
          </p:cNvCxnSpPr>
          <p:nvPr/>
        </p:nvCxnSpPr>
        <p:spPr>
          <a:xfrm flipH="1" flipV="1">
            <a:off x="4799349" y="3653044"/>
            <a:ext cx="232890" cy="45081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404C17EC-0344-425E-B88D-E7A9D6A00FF7}"/>
                  </a:ext>
                </a:extLst>
              </p:cNvPr>
              <p:cNvSpPr/>
              <p:nvPr/>
            </p:nvSpPr>
            <p:spPr>
              <a:xfrm>
                <a:off x="3940494" y="5109215"/>
                <a:ext cx="2683140" cy="1384995"/>
              </a:xfrm>
              <a:prstGeom prst="rect">
                <a:avLst/>
              </a:prstGeom>
              <a:solidFill>
                <a:srgbClr val="D8D8FF"/>
              </a:solidFill>
            </p:spPr>
            <p:txBody>
              <a:bodyPr wrap="square">
                <a:spAutoFit/>
              </a:bodyPr>
              <a:lstStyle/>
              <a:p>
                <a:pPr marL="342900" lvl="0" indent="-342900"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800" dirty="0">
                    <a:solidFill>
                      <a:srgbClr val="000000"/>
                    </a:solidFill>
                    <a:latin typeface="Arial"/>
                  </a:rPr>
                  <a:t>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00"/>
                    </a:solidFill>
                    <a:latin typeface="Arial"/>
                  </a:rPr>
                  <a:t>的学习率取值应该有所不同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404C17EC-0344-425E-B88D-E7A9D6A00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494" y="5109215"/>
                <a:ext cx="2683140" cy="1384995"/>
              </a:xfrm>
              <a:prstGeom prst="rect">
                <a:avLst/>
              </a:prstGeom>
              <a:blipFill>
                <a:blip r:embed="rId11"/>
                <a:stretch>
                  <a:fillRect l="-3855" t="-4405" r="-3628" b="-11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5E8D09B3-323C-4F2E-BC01-E7A89A647F50}"/>
              </a:ext>
            </a:extLst>
          </p:cNvPr>
          <p:cNvSpPr/>
          <p:nvPr/>
        </p:nvSpPr>
        <p:spPr>
          <a:xfrm>
            <a:off x="8877677" y="1539410"/>
            <a:ext cx="1125052" cy="52322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5633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3766CAC-9360-4566-9D2D-4E6B64AA1A9B}"/>
              </a:ext>
            </a:extLst>
          </p:cNvPr>
          <p:cNvGrpSpPr/>
          <p:nvPr/>
        </p:nvGrpSpPr>
        <p:grpSpPr>
          <a:xfrm>
            <a:off x="0" y="1393070"/>
            <a:ext cx="6371879" cy="4939150"/>
            <a:chOff x="6583918" y="1159756"/>
            <a:chExt cx="5558825" cy="4279156"/>
          </a:xfrm>
        </p:grpSpPr>
        <p:pic>
          <p:nvPicPr>
            <p:cNvPr id="41" name="圖片 4">
              <a:extLst>
                <a:ext uri="{FF2B5EF4-FFF2-40B4-BE49-F238E27FC236}">
                  <a16:creationId xmlns:a16="http://schemas.microsoft.com/office/drawing/2014/main" id="{D8008D70-1776-4B36-92A9-5D7976C1E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918" y="1159756"/>
              <a:ext cx="5558825" cy="416911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5">
                  <a:extLst>
                    <a:ext uri="{FF2B5EF4-FFF2-40B4-BE49-F238E27FC236}">
                      <a16:creationId xmlns:a16="http://schemas.microsoft.com/office/drawing/2014/main" id="{4D2B0324-3266-40A8-AB37-8A39D7F1BDE1}"/>
                    </a:ext>
                  </a:extLst>
                </p:cNvPr>
                <p:cNvSpPr txBox="1"/>
                <p:nvPr/>
              </p:nvSpPr>
              <p:spPr>
                <a:xfrm>
                  <a:off x="9274783" y="5069580"/>
                  <a:ext cx="421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45" name="文字方塊 5">
                  <a:extLst>
                    <a:ext uri="{FF2B5EF4-FFF2-40B4-BE49-F238E27FC236}">
                      <a16:creationId xmlns:a16="http://schemas.microsoft.com/office/drawing/2014/main" id="{4D2B0324-3266-40A8-AB37-8A39D7F1B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4783" y="5069580"/>
                  <a:ext cx="42184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5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6932B48E-553D-4692-A8AE-4E5F1EB47FA7}"/>
                    </a:ext>
                  </a:extLst>
                </p:cNvPr>
                <p:cNvSpPr/>
                <p:nvPr/>
              </p:nvSpPr>
              <p:spPr>
                <a:xfrm>
                  <a:off x="6653396" y="2967335"/>
                  <a:ext cx="62966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6932B48E-553D-4692-A8AE-4E5F1EB47F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3396" y="2967335"/>
                  <a:ext cx="6296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0">
                <a:extLst>
                  <a:ext uri="{FF2B5EF4-FFF2-40B4-BE49-F238E27FC236}">
                    <a16:creationId xmlns:a16="http://schemas.microsoft.com/office/drawing/2014/main" id="{17382C10-B00C-422E-97C7-B25D114901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940" y="985085"/>
                <a:ext cx="3839328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学习率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zh-TW" alt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</m:oMath>
                </a14:m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的取值讨论：</a:t>
                </a:r>
              </a:p>
            </p:txBody>
          </p:sp>
        </mc:Choice>
        <mc:Fallback xmlns="">
          <p:sp>
            <p:nvSpPr>
              <p:cNvPr id="28" name="TextBox 20">
                <a:extLst>
                  <a:ext uri="{FF2B5EF4-FFF2-40B4-BE49-F238E27FC236}">
                    <a16:creationId xmlns:a16="http://schemas.microsoft.com/office/drawing/2014/main" id="{17382C10-B00C-422E-97C7-B25D11490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940" y="985085"/>
                <a:ext cx="3839328" cy="523220"/>
              </a:xfrm>
              <a:prstGeom prst="rect">
                <a:avLst/>
              </a:prstGeom>
              <a:blipFill>
                <a:blip r:embed="rId6"/>
                <a:stretch>
                  <a:fillRect l="-3175" t="-12941" b="-329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單箭頭接點 10">
            <a:extLst>
              <a:ext uri="{FF2B5EF4-FFF2-40B4-BE49-F238E27FC236}">
                <a16:creationId xmlns:a16="http://schemas.microsoft.com/office/drawing/2014/main" id="{84AFAE6B-28CC-4E49-8A6A-745C5A18D1AD}"/>
              </a:ext>
            </a:extLst>
          </p:cNvPr>
          <p:cNvCxnSpPr/>
          <p:nvPr/>
        </p:nvCxnSpPr>
        <p:spPr>
          <a:xfrm>
            <a:off x="1352130" y="4919814"/>
            <a:ext cx="2000250" cy="0"/>
          </a:xfrm>
          <a:prstGeom prst="straightConnector1">
            <a:avLst/>
          </a:prstGeom>
          <a:noFill/>
          <a:ln w="5715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5D9EDDC4-7B03-4054-B707-AF2EC64658CB}"/>
              </a:ext>
            </a:extLst>
          </p:cNvPr>
          <p:cNvSpPr/>
          <p:nvPr/>
        </p:nvSpPr>
        <p:spPr>
          <a:xfrm>
            <a:off x="3352380" y="4476071"/>
            <a:ext cx="2400720" cy="806391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梯度变化平缓，需要大的学习率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52" name="直線單箭頭接點 12">
            <a:extLst>
              <a:ext uri="{FF2B5EF4-FFF2-40B4-BE49-F238E27FC236}">
                <a16:creationId xmlns:a16="http://schemas.microsoft.com/office/drawing/2014/main" id="{691D045B-7BEB-4BDE-B981-688C8C722B2D}"/>
              </a:ext>
            </a:extLst>
          </p:cNvPr>
          <p:cNvCxnSpPr/>
          <p:nvPr/>
        </p:nvCxnSpPr>
        <p:spPr>
          <a:xfrm rot="5400000" flipH="1">
            <a:off x="631336" y="4240205"/>
            <a:ext cx="2000250" cy="0"/>
          </a:xfrm>
          <a:prstGeom prst="straightConnector1">
            <a:avLst/>
          </a:prstGeom>
          <a:noFill/>
          <a:ln w="57150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D5637FEC-4A0C-41D6-8B05-2C7C07FFC6F8}"/>
              </a:ext>
            </a:extLst>
          </p:cNvPr>
          <p:cNvSpPr/>
          <p:nvPr/>
        </p:nvSpPr>
        <p:spPr>
          <a:xfrm>
            <a:off x="589846" y="2430098"/>
            <a:ext cx="2397189" cy="806391"/>
          </a:xfrm>
          <a:prstGeom prst="rect">
            <a:avLst/>
          </a:prstGeom>
          <a:solidFill>
            <a:srgbClr val="FEF57F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lvl="0" algn="ctr" defTabSz="457200">
              <a:defRPr/>
            </a:pPr>
            <a:r>
              <a:rPr lang="zh-CN" altLang="en-US" sz="2400" b="1" kern="0" dirty="0"/>
              <a:t>梯度变化剧烈，需要小的学习率</a:t>
            </a:r>
            <a:endParaRPr lang="zh-TW" altLang="en-US" sz="2400" b="1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28">
                <a:extLst>
                  <a:ext uri="{FF2B5EF4-FFF2-40B4-BE49-F238E27FC236}">
                    <a16:creationId xmlns:a16="http://schemas.microsoft.com/office/drawing/2014/main" id="{EB5172E6-13BA-4E9D-B4DA-9B458672A9CF}"/>
                  </a:ext>
                </a:extLst>
              </p:cNvPr>
              <p:cNvSpPr txBox="1"/>
              <p:nvPr/>
            </p:nvSpPr>
            <p:spPr>
              <a:xfrm>
                <a:off x="6184930" y="985085"/>
                <a:ext cx="59080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zh-TW" alt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𝜂</m:t>
                      </m:r>
                      <m:r>
                        <m:rPr>
                          <m:sty m:val="p"/>
                        </m:rP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∇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𝑖𝑛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8" name="文字方塊 28">
                <a:extLst>
                  <a:ext uri="{FF2B5EF4-FFF2-40B4-BE49-F238E27FC236}">
                    <a16:creationId xmlns:a16="http://schemas.microsoft.com/office/drawing/2014/main" id="{EB5172E6-13BA-4E9D-B4DA-9B458672A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930" y="985085"/>
                <a:ext cx="590801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28">
                <a:extLst>
                  <a:ext uri="{FF2B5EF4-FFF2-40B4-BE49-F238E27FC236}">
                    <a16:creationId xmlns:a16="http://schemas.microsoft.com/office/drawing/2014/main" id="{73D34A94-2AFA-4609-81A0-1AC6094282DC}"/>
                  </a:ext>
                </a:extLst>
              </p:cNvPr>
              <p:cNvSpPr txBox="1"/>
              <p:nvPr/>
            </p:nvSpPr>
            <p:spPr>
              <a:xfrm>
                <a:off x="6036429" y="1683619"/>
                <a:ext cx="5908010" cy="1149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zh-TW" alt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𝜂</m:t>
                      </m:r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TW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3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32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𝑖</m:t>
                              </m:r>
                              <m:r>
                                <a:rPr lang="en-US" altLang="zh-TW" sz="32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,</m:t>
                              </m:r>
                              <m:r>
                                <a:rPr lang="en-US" altLang="zh-TW" sz="3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9" name="文字方塊 28">
                <a:extLst>
                  <a:ext uri="{FF2B5EF4-FFF2-40B4-BE49-F238E27FC236}">
                    <a16:creationId xmlns:a16="http://schemas.microsoft.com/office/drawing/2014/main" id="{73D34A94-2AFA-4609-81A0-1AC609428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429" y="1683619"/>
                <a:ext cx="5908010" cy="11496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28">
                <a:extLst>
                  <a:ext uri="{FF2B5EF4-FFF2-40B4-BE49-F238E27FC236}">
                    <a16:creationId xmlns:a16="http://schemas.microsoft.com/office/drawing/2014/main" id="{DD17FC81-0111-4692-8D9A-B3476FBE28C3}"/>
                  </a:ext>
                </a:extLst>
              </p:cNvPr>
              <p:cNvSpPr txBox="1"/>
              <p:nvPr/>
            </p:nvSpPr>
            <p:spPr>
              <a:xfrm>
                <a:off x="6096000" y="3090531"/>
                <a:ext cx="5908010" cy="1180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zh-TW" alt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TW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3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32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𝑖</m:t>
                              </m:r>
                              <m:r>
                                <a:rPr lang="en-US" altLang="zh-TW" sz="32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,</m:t>
                              </m:r>
                              <m:r>
                                <a:rPr lang="en-US" altLang="zh-TW" sz="3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0" name="文字方塊 28">
                <a:extLst>
                  <a:ext uri="{FF2B5EF4-FFF2-40B4-BE49-F238E27FC236}">
                    <a16:creationId xmlns:a16="http://schemas.microsoft.com/office/drawing/2014/main" id="{DD17FC81-0111-4692-8D9A-B3476FBE2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090531"/>
                <a:ext cx="5908010" cy="11809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7D3FEF4B-32CD-4D71-9E51-0A00DF5AB81A}"/>
              </a:ext>
            </a:extLst>
          </p:cNvPr>
          <p:cNvSpPr/>
          <p:nvPr/>
        </p:nvSpPr>
        <p:spPr>
          <a:xfrm>
            <a:off x="9608820" y="3236489"/>
            <a:ext cx="609600" cy="1034943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5620369-888B-4BEA-941A-BB2F6BD54FDC}"/>
                  </a:ext>
                </a:extLst>
              </p:cNvPr>
              <p:cNvSpPr txBox="1"/>
              <p:nvPr/>
            </p:nvSpPr>
            <p:spPr>
              <a:xfrm>
                <a:off x="8808720" y="4528670"/>
                <a:ext cx="3284220" cy="830997"/>
              </a:xfrm>
              <a:prstGeom prst="rect">
                <a:avLst/>
              </a:prstGeom>
              <a:solidFill>
                <a:srgbClr val="FEF57F">
                  <a:alpha val="34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与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有关，</a:t>
                </a:r>
                <a:endParaRPr lang="en-US" altLang="zh-CN" sz="2400" dirty="0"/>
              </a:p>
              <a:p>
                <a:r>
                  <a:rPr lang="zh-CN" altLang="en-US" sz="2400" dirty="0"/>
                  <a:t>与迭代时刻的梯度有关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5620369-888B-4BEA-941A-BB2F6BD54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720" y="4528670"/>
                <a:ext cx="3284220" cy="830997"/>
              </a:xfrm>
              <a:prstGeom prst="rect">
                <a:avLst/>
              </a:prstGeom>
              <a:blipFill>
                <a:blip r:embed="rId10"/>
                <a:stretch>
                  <a:fillRect l="-2783" t="-5882" r="-1113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402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28">
                <a:extLst>
                  <a:ext uri="{FF2B5EF4-FFF2-40B4-BE49-F238E27FC236}">
                    <a16:creationId xmlns:a16="http://schemas.microsoft.com/office/drawing/2014/main" id="{DD17FC81-0111-4692-8D9A-B3476FBE28C3}"/>
                  </a:ext>
                </a:extLst>
              </p:cNvPr>
              <p:cNvSpPr txBox="1"/>
              <p:nvPr/>
            </p:nvSpPr>
            <p:spPr>
              <a:xfrm>
                <a:off x="4945380" y="621651"/>
                <a:ext cx="5908010" cy="1180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𝜂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0" name="文字方塊 28">
                <a:extLst>
                  <a:ext uri="{FF2B5EF4-FFF2-40B4-BE49-F238E27FC236}">
                    <a16:creationId xmlns:a16="http://schemas.microsoft.com/office/drawing/2014/main" id="{DD17FC81-0111-4692-8D9A-B3476FBE2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380" y="621651"/>
                <a:ext cx="5908010" cy="1180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28">
                <a:extLst>
                  <a:ext uri="{FF2B5EF4-FFF2-40B4-BE49-F238E27FC236}">
                    <a16:creationId xmlns:a16="http://schemas.microsoft.com/office/drawing/2014/main" id="{7824FB3D-3972-413D-8A35-A9A01EC0506B}"/>
                  </a:ext>
                </a:extLst>
              </p:cNvPr>
              <p:cNvSpPr txBox="1"/>
              <p:nvPr/>
            </p:nvSpPr>
            <p:spPr>
              <a:xfrm>
                <a:off x="434340" y="1692464"/>
                <a:ext cx="4366260" cy="1180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,1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,0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𝜂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,0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0" name="文字方塊 28">
                <a:extLst>
                  <a:ext uri="{FF2B5EF4-FFF2-40B4-BE49-F238E27FC236}">
                    <a16:creationId xmlns:a16="http://schemas.microsoft.com/office/drawing/2014/main" id="{7824FB3D-3972-413D-8A35-A9A01EC05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" y="1692464"/>
                <a:ext cx="4366260" cy="11809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51C52F6-6062-48A0-B824-A426387679C6}"/>
                  </a:ext>
                </a:extLst>
              </p:cNvPr>
              <p:cNvSpPr/>
              <p:nvPr/>
            </p:nvSpPr>
            <p:spPr>
              <a:xfrm>
                <a:off x="5375536" y="1697277"/>
                <a:ext cx="2410147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𝑖</m:t>
                                      </m:r>
                                      <m:r>
                                        <a:rPr lang="en-US" altLang="zh-TW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,0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51C52F6-6062-48A0-B824-A42638767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536" y="1697277"/>
                <a:ext cx="2410147" cy="11835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8">
                <a:extLst>
                  <a:ext uri="{FF2B5EF4-FFF2-40B4-BE49-F238E27FC236}">
                    <a16:creationId xmlns:a16="http://schemas.microsoft.com/office/drawing/2014/main" id="{5952BF9B-63A2-4554-8A0D-815E3CF9401C}"/>
                  </a:ext>
                </a:extLst>
              </p:cNvPr>
              <p:cNvSpPr txBox="1"/>
              <p:nvPr/>
            </p:nvSpPr>
            <p:spPr>
              <a:xfrm>
                <a:off x="434340" y="3079188"/>
                <a:ext cx="4366260" cy="1180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,2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,1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𝜂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,1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2" name="文字方塊 28">
                <a:extLst>
                  <a:ext uri="{FF2B5EF4-FFF2-40B4-BE49-F238E27FC236}">
                    <a16:creationId xmlns:a16="http://schemas.microsoft.com/office/drawing/2014/main" id="{5952BF9B-63A2-4554-8A0D-815E3CF94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" y="3079188"/>
                <a:ext cx="4366260" cy="11809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0AE17B5-1B0F-4CB6-A374-5E7236B3E207}"/>
                  </a:ext>
                </a:extLst>
              </p:cNvPr>
              <p:cNvSpPr/>
              <p:nvPr/>
            </p:nvSpPr>
            <p:spPr>
              <a:xfrm>
                <a:off x="5215516" y="3052362"/>
                <a:ext cx="4283417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altLang="zh-TW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[(</m:t>
                              </m:r>
                              <m:f>
                                <m:fPr>
                                  <m:ctrlPr>
                                    <a:rPr lang="en-US" altLang="zh-TW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𝑖</m:t>
                                      </m:r>
                                      <m:r>
                                        <a:rPr lang="en-US" altLang="zh-TW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,0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𝑖</m:t>
                                      </m:r>
                                      <m:r>
                                        <a:rPr lang="en-US" altLang="zh-TW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,1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ra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0AE17B5-1B0F-4CB6-A374-5E7236B3E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516" y="3052362"/>
                <a:ext cx="4283417" cy="11835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8">
                <a:extLst>
                  <a:ext uri="{FF2B5EF4-FFF2-40B4-BE49-F238E27FC236}">
                    <a16:creationId xmlns:a16="http://schemas.microsoft.com/office/drawing/2014/main" id="{3101C1EF-9077-4D23-AF5A-69D889EAE671}"/>
                  </a:ext>
                </a:extLst>
              </p:cNvPr>
              <p:cNvSpPr txBox="1"/>
              <p:nvPr/>
            </p:nvSpPr>
            <p:spPr>
              <a:xfrm>
                <a:off x="434340" y="4235891"/>
                <a:ext cx="4366260" cy="1180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,3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,2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𝜂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,2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4" name="文字方塊 28">
                <a:extLst>
                  <a:ext uri="{FF2B5EF4-FFF2-40B4-BE49-F238E27FC236}">
                    <a16:creationId xmlns:a16="http://schemas.microsoft.com/office/drawing/2014/main" id="{3101C1EF-9077-4D23-AF5A-69D889EAE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" y="4235891"/>
                <a:ext cx="4366260" cy="11809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1D27EAE-A31F-4128-9A7F-595421F5A44B}"/>
                  </a:ext>
                </a:extLst>
              </p:cNvPr>
              <p:cNvSpPr/>
              <p:nvPr/>
            </p:nvSpPr>
            <p:spPr>
              <a:xfrm>
                <a:off x="5215515" y="4260089"/>
                <a:ext cx="5713679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altLang="zh-TW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[(</m:t>
                              </m:r>
                              <m:f>
                                <m:fPr>
                                  <m:ctrlPr>
                                    <a:rPr lang="en-US" altLang="zh-TW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𝑖</m:t>
                                      </m:r>
                                      <m:r>
                                        <a:rPr lang="en-US" altLang="zh-TW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,0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𝑖</m:t>
                                      </m:r>
                                      <m:r>
                                        <a:rPr lang="en-US" altLang="zh-TW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,1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𝑖</m:t>
                                      </m:r>
                                      <m:r>
                                        <a:rPr lang="en-US" altLang="zh-TW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,2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ra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1D27EAE-A31F-4128-9A7F-595421F5A4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515" y="4260089"/>
                <a:ext cx="5713679" cy="11835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8">
                <a:extLst>
                  <a:ext uri="{FF2B5EF4-FFF2-40B4-BE49-F238E27FC236}">
                    <a16:creationId xmlns:a16="http://schemas.microsoft.com/office/drawing/2014/main" id="{A9D5E7D9-6C76-4081-AEA6-00481AA82808}"/>
                  </a:ext>
                </a:extLst>
              </p:cNvPr>
              <p:cNvSpPr txBox="1"/>
              <p:nvPr/>
            </p:nvSpPr>
            <p:spPr>
              <a:xfrm>
                <a:off x="440416" y="5392594"/>
                <a:ext cx="4647472" cy="1149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𝜂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6" name="文字方塊 28">
                <a:extLst>
                  <a:ext uri="{FF2B5EF4-FFF2-40B4-BE49-F238E27FC236}">
                    <a16:creationId xmlns:a16="http://schemas.microsoft.com/office/drawing/2014/main" id="{A9D5E7D9-6C76-4081-AEA6-00481AA82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16" y="5392594"/>
                <a:ext cx="4647472" cy="11496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B0B45A2-AD13-49F8-8B03-86C119D950AC}"/>
                  </a:ext>
                </a:extLst>
              </p:cNvPr>
              <p:cNvSpPr/>
              <p:nvPr/>
            </p:nvSpPr>
            <p:spPr>
              <a:xfrm>
                <a:off x="5171005" y="5462776"/>
                <a:ext cx="3511218" cy="1529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altLang="zh-TW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zh-TW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 dirty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新細明體" panose="02020500000000000000" pitchFamily="18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新細明體" panose="02020500000000000000" pitchFamily="18" charset="-12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新細明體" panose="02020500000000000000" pitchFamily="18" charset="-12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新細明體" panose="02020500000000000000" pitchFamily="18" charset="-12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新細明體" panose="02020500000000000000" pitchFamily="18" charset="-12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TW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B0B45A2-AD13-49F8-8B03-86C119D95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05" y="5462776"/>
                <a:ext cx="3511218" cy="15292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0">
            <a:extLst>
              <a:ext uri="{FF2B5EF4-FFF2-40B4-BE49-F238E27FC236}">
                <a16:creationId xmlns:a16="http://schemas.microsoft.com/office/drawing/2014/main" id="{7042CE56-F9A8-4218-AA54-C209EDCC0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1011168"/>
            <a:ext cx="531642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TW" sz="3200" dirty="0">
                <a:solidFill>
                  <a:srgbClr val="0000FF"/>
                </a:solidFill>
                <a:latin typeface="+mn-ea"/>
                <a:cs typeface="+mj-cs"/>
              </a:rPr>
              <a:t>Root Mean Square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1810210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线性回归问题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760A0EC8-64F7-436A-B86C-14C7D2F69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99" y="1034239"/>
            <a:ext cx="41233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为什么需要回归？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ABD0CAF-3A09-426B-A9D2-299A05487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56" y="2150013"/>
            <a:ext cx="3204344" cy="279864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33A5325-6E24-42ED-BED8-FBD301EDF64E}"/>
              </a:ext>
            </a:extLst>
          </p:cNvPr>
          <p:cNvSpPr txBox="1"/>
          <p:nvPr/>
        </p:nvSpPr>
        <p:spPr>
          <a:xfrm>
            <a:off x="1548483" y="1721870"/>
            <a:ext cx="4643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i="0" u="none" strike="noStrike" baseline="0" dirty="0">
                <a:latin typeface="Arial-BoldMT"/>
              </a:rPr>
              <a:t>分类</a:t>
            </a:r>
            <a:r>
              <a:rPr lang="en-US" altLang="zh-CN" sz="2400" b="1" i="0" u="none" strike="noStrike" baseline="0" dirty="0">
                <a:latin typeface="Arial-BoldMT"/>
              </a:rPr>
              <a:t>(</a:t>
            </a:r>
            <a:r>
              <a:rPr lang="en-US" altLang="zh-CN" sz="2400" i="1" u="none" strike="noStrike" baseline="0" dirty="0">
                <a:latin typeface="Arial-BoldMT"/>
              </a:rPr>
              <a:t>Classification</a:t>
            </a:r>
            <a:r>
              <a:rPr lang="en-US" altLang="zh-CN" sz="2400" b="1" i="0" u="none" strike="noStrike" baseline="0" dirty="0">
                <a:latin typeface="Arial-BoldMT"/>
              </a:rPr>
              <a:t>)</a:t>
            </a:r>
            <a:endParaRPr lang="zh-CN" altLang="en-US" sz="24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5CDC491-7ABE-4D51-AFFE-8571D617F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003" y="2150013"/>
            <a:ext cx="3204344" cy="286152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4B0A53F-FD46-4CC2-A5BE-05C537AC0470}"/>
              </a:ext>
            </a:extLst>
          </p:cNvPr>
          <p:cNvSpPr txBox="1"/>
          <p:nvPr/>
        </p:nvSpPr>
        <p:spPr>
          <a:xfrm>
            <a:off x="5769058" y="5118945"/>
            <a:ext cx="58483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Arial-BoldMT"/>
              </a:rPr>
              <a:t>输出结果</a:t>
            </a:r>
            <a:r>
              <a:rPr lang="en-US" altLang="zh-CN" sz="2400" b="1" dirty="0">
                <a:latin typeface="Arial-BoldMT"/>
              </a:rPr>
              <a:t>(</a:t>
            </a:r>
            <a:r>
              <a:rPr lang="en-US" altLang="zh-CN" sz="2400" i="1" u="none" strike="noStrike" baseline="0" dirty="0">
                <a:latin typeface="Arial-BoldMT"/>
              </a:rPr>
              <a:t>Output</a:t>
            </a:r>
            <a:r>
              <a:rPr lang="en-US" altLang="zh-CN" sz="2400" b="1" i="0" u="none" strike="noStrike" baseline="0" dirty="0">
                <a:latin typeface="Arial-BoldMT"/>
              </a:rPr>
              <a:t>): </a:t>
            </a:r>
            <a:r>
              <a:rPr lang="zh-CN" altLang="en-US" sz="2400" i="0" u="none" strike="noStrike" baseline="0" dirty="0">
                <a:latin typeface="Arial-BoldMT"/>
              </a:rPr>
              <a:t>类别标签</a:t>
            </a:r>
            <a:r>
              <a:rPr lang="en-US" altLang="zh-CN" sz="2400" i="0" u="none" strike="noStrike" baseline="0" dirty="0">
                <a:latin typeface="Arial-BoldMT"/>
              </a:rPr>
              <a:t>+</a:t>
            </a:r>
            <a:r>
              <a:rPr lang="zh-CN" altLang="en-US" sz="2400" i="0" u="none" strike="noStrike" baseline="0" dirty="0">
                <a:latin typeface="Arial-BoldMT"/>
              </a:rPr>
              <a:t>位置坐标</a:t>
            </a:r>
            <a:endParaRPr lang="en-US" altLang="zh-CN" sz="2400" i="0" u="none" strike="noStrike" baseline="0" dirty="0">
              <a:latin typeface="Arial-BoldMT"/>
            </a:endParaRPr>
          </a:p>
          <a:p>
            <a:r>
              <a:rPr lang="en-US" altLang="zh-CN" sz="2400" b="0" i="0" u="none" strike="noStrike" baseline="0" dirty="0">
                <a:latin typeface="ArialMT"/>
              </a:rPr>
              <a:t>Class label + Box in the image (x, y, w, h)</a:t>
            </a:r>
            <a:endParaRPr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0AE4A32-ECEF-4DF3-A596-2C809AF4B62E}"/>
              </a:ext>
            </a:extLst>
          </p:cNvPr>
          <p:cNvSpPr txBox="1"/>
          <p:nvPr/>
        </p:nvSpPr>
        <p:spPr>
          <a:xfrm>
            <a:off x="1567962" y="5111254"/>
            <a:ext cx="3006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Arial-BoldMT"/>
              </a:rPr>
              <a:t>输出结果</a:t>
            </a:r>
            <a:r>
              <a:rPr lang="en-US" altLang="zh-CN" sz="2400" b="1" dirty="0">
                <a:latin typeface="Arial-BoldMT"/>
              </a:rPr>
              <a:t>(</a:t>
            </a:r>
            <a:r>
              <a:rPr lang="en-US" altLang="zh-CN" sz="2400" i="1" u="none" strike="noStrike" baseline="0" dirty="0">
                <a:latin typeface="Arial-BoldMT"/>
              </a:rPr>
              <a:t>Output</a:t>
            </a:r>
            <a:r>
              <a:rPr lang="en-US" altLang="zh-CN" sz="2400" b="1" i="0" u="none" strike="noStrike" baseline="0" dirty="0">
                <a:latin typeface="Arial-BoldMT"/>
              </a:rPr>
              <a:t>): </a:t>
            </a:r>
            <a:r>
              <a:rPr lang="zh-CN" altLang="en-US" sz="2400" i="0" u="none" strike="noStrike" baseline="0" dirty="0">
                <a:latin typeface="Arial-BoldMT"/>
              </a:rPr>
              <a:t>类别标签</a:t>
            </a:r>
            <a:r>
              <a:rPr lang="en-US" altLang="zh-CN" sz="2400" b="1" i="0" u="none" strike="noStrike" baseline="0" dirty="0">
                <a:latin typeface="Arial-BoldMT"/>
              </a:rPr>
              <a:t>(</a:t>
            </a:r>
            <a:r>
              <a:rPr lang="en-US" altLang="zh-CN" sz="2400" b="0" i="0" u="none" strike="noStrike" baseline="0" dirty="0">
                <a:latin typeface="ArialMT"/>
              </a:rPr>
              <a:t>Class label)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17E045-0359-45F7-B4C2-40E10976231B}"/>
              </a:ext>
            </a:extLst>
          </p:cNvPr>
          <p:cNvSpPr txBox="1"/>
          <p:nvPr/>
        </p:nvSpPr>
        <p:spPr>
          <a:xfrm>
            <a:off x="5769058" y="1295849"/>
            <a:ext cx="654447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i="0" u="none" strike="noStrike" baseline="0" dirty="0">
                <a:latin typeface="Arial-BoldMT"/>
              </a:rPr>
              <a:t>检测</a:t>
            </a:r>
            <a:r>
              <a:rPr lang="en-US" altLang="zh-CN" sz="2800" i="0" u="none" strike="noStrike" baseline="0" dirty="0">
                <a:latin typeface="Arial-BoldMT"/>
              </a:rPr>
              <a:t>(</a:t>
            </a:r>
            <a:r>
              <a:rPr lang="zh-CN" altLang="en-US" sz="2800" i="0" u="none" strike="noStrike" baseline="0" dirty="0">
                <a:latin typeface="Arial-BoldMT"/>
              </a:rPr>
              <a:t>分类</a:t>
            </a:r>
            <a:r>
              <a:rPr lang="en-US" altLang="zh-CN" sz="2800" i="0" u="none" strike="noStrike" baseline="0" dirty="0">
                <a:latin typeface="Arial-BoldMT"/>
              </a:rPr>
              <a:t>+</a:t>
            </a:r>
            <a:r>
              <a:rPr lang="zh-CN" altLang="en-US" sz="2800" i="0" u="none" strike="noStrike" baseline="0" dirty="0">
                <a:latin typeface="Arial-BoldMT"/>
              </a:rPr>
              <a:t>定位</a:t>
            </a:r>
            <a:r>
              <a:rPr lang="en-US" altLang="zh-CN" sz="2800" i="0" u="none" strike="noStrike" baseline="0" dirty="0">
                <a:latin typeface="Arial-BoldMT"/>
              </a:rPr>
              <a:t>)</a:t>
            </a:r>
          </a:p>
          <a:p>
            <a:pPr algn="l"/>
            <a:r>
              <a:rPr lang="en-US" altLang="zh-CN" sz="2400" i="1" u="none" strike="noStrike" baseline="0" dirty="0" err="1">
                <a:latin typeface="Arial-BoldMT"/>
              </a:rPr>
              <a:t>Detectation</a:t>
            </a:r>
            <a:r>
              <a:rPr lang="en-US" altLang="zh-CN" sz="2400" i="1" u="none" strike="noStrike" baseline="0" dirty="0">
                <a:latin typeface="Arial-BoldMT"/>
              </a:rPr>
              <a:t>(Classification+ Localization)</a:t>
            </a:r>
            <a:endParaRPr lang="zh-CN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25338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40" y="985085"/>
            <a:ext cx="531642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dirty="0">
                <a:solidFill>
                  <a:srgbClr val="0000FF"/>
                </a:solidFill>
              </a:rPr>
              <a:t>自适应动态学习率</a:t>
            </a:r>
            <a:endParaRPr lang="en-US" altLang="zh-CN" sz="32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CN" sz="3200" dirty="0"/>
              <a:t>(</a:t>
            </a:r>
            <a:r>
              <a:rPr lang="en-US" altLang="zh-TW" sz="2400" dirty="0"/>
              <a:t>Learning rate adapts dynamically</a:t>
            </a:r>
            <a:r>
              <a:rPr lang="en-US" altLang="zh-TW" sz="3200" dirty="0"/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8">
                <a:extLst>
                  <a:ext uri="{FF2B5EF4-FFF2-40B4-BE49-F238E27FC236}">
                    <a16:creationId xmlns:a16="http://schemas.microsoft.com/office/drawing/2014/main" id="{A9D5E7D9-6C76-4081-AEA6-00481AA82808}"/>
                  </a:ext>
                </a:extLst>
              </p:cNvPr>
              <p:cNvSpPr txBox="1"/>
              <p:nvPr/>
            </p:nvSpPr>
            <p:spPr>
              <a:xfrm>
                <a:off x="731207" y="2342299"/>
                <a:ext cx="4647472" cy="1149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𝜂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6" name="文字方塊 28">
                <a:extLst>
                  <a:ext uri="{FF2B5EF4-FFF2-40B4-BE49-F238E27FC236}">
                    <a16:creationId xmlns:a16="http://schemas.microsoft.com/office/drawing/2014/main" id="{A9D5E7D9-6C76-4081-AEA6-00481AA82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07" y="2342299"/>
                <a:ext cx="4647472" cy="11496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B0B45A2-AD13-49F8-8B03-86C119D950AC}"/>
                  </a:ext>
                </a:extLst>
              </p:cNvPr>
              <p:cNvSpPr/>
              <p:nvPr/>
            </p:nvSpPr>
            <p:spPr>
              <a:xfrm>
                <a:off x="972385" y="3966332"/>
                <a:ext cx="3511218" cy="1529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zh-TW" alt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TW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TW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TW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𝑖𝑛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0" lang="zh-TW" alt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TW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新細明體" panose="02020500000000000000" pitchFamily="18" charset="-12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TW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新細明體" panose="02020500000000000000" pitchFamily="18" charset="-12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TW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新細明體" panose="02020500000000000000" pitchFamily="18" charset="-120"/>
                                              <a:cs typeface="+mn-cs"/>
                                            </a:rPr>
                                            <m:t>𝑖</m:t>
                                          </m:r>
                                          <m:r>
                                            <a:rPr kumimoji="0" lang="en-US" altLang="zh-TW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新細明體" panose="02020500000000000000" pitchFamily="18" charset="-120"/>
                                              <a:cs typeface="+mn-cs"/>
                                            </a:rPr>
                                            <m:t>,</m:t>
                                          </m:r>
                                          <m:r>
                                            <a:rPr kumimoji="0" lang="en-US" altLang="zh-TW" sz="2400" b="0" i="1" u="none" strike="noStrike" kern="120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新細明體" panose="02020500000000000000" pitchFamily="18" charset="-12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B0B45A2-AD13-49F8-8B03-86C119D95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85" y="3966332"/>
                <a:ext cx="3511218" cy="1529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21">
            <a:extLst>
              <a:ext uri="{FF2B5EF4-FFF2-40B4-BE49-F238E27FC236}">
                <a16:creationId xmlns:a16="http://schemas.microsoft.com/office/drawing/2014/main" id="{3DCBECB9-1FFB-4766-88AF-707C8DA45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4574" y="1366216"/>
            <a:ext cx="3746235" cy="1469653"/>
          </a:xfrm>
          <a:prstGeom prst="rect">
            <a:avLst/>
          </a:prstGeom>
        </p:spPr>
      </p:pic>
      <p:pic>
        <p:nvPicPr>
          <p:cNvPr id="17" name="圖片 15">
            <a:extLst>
              <a:ext uri="{FF2B5EF4-FFF2-40B4-BE49-F238E27FC236}">
                <a16:creationId xmlns:a16="http://schemas.microsoft.com/office/drawing/2014/main" id="{43971184-AE2A-4A35-9C46-288938084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7352" y="3640418"/>
            <a:ext cx="2960678" cy="2645153"/>
          </a:xfrm>
          <a:prstGeom prst="rect">
            <a:avLst/>
          </a:prstGeom>
        </p:spPr>
      </p:pic>
      <p:sp>
        <p:nvSpPr>
          <p:cNvPr id="18" name="橢圓 24">
            <a:extLst>
              <a:ext uri="{FF2B5EF4-FFF2-40B4-BE49-F238E27FC236}">
                <a16:creationId xmlns:a16="http://schemas.microsoft.com/office/drawing/2014/main" id="{BEA5CE08-0DEA-43F1-B7F9-9899DE60B671}"/>
              </a:ext>
            </a:extLst>
          </p:cNvPr>
          <p:cNvSpPr/>
          <p:nvPr/>
        </p:nvSpPr>
        <p:spPr>
          <a:xfrm>
            <a:off x="7423845" y="4206595"/>
            <a:ext cx="149902" cy="149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4">
            <a:extLst>
              <a:ext uri="{FF2B5EF4-FFF2-40B4-BE49-F238E27FC236}">
                <a16:creationId xmlns:a16="http://schemas.microsoft.com/office/drawing/2014/main" id="{8EE5A6CB-7A2B-4B09-9B2A-A72BB8D9FF30}"/>
              </a:ext>
            </a:extLst>
          </p:cNvPr>
          <p:cNvSpPr/>
          <p:nvPr/>
        </p:nvSpPr>
        <p:spPr>
          <a:xfrm>
            <a:off x="7827705" y="5136235"/>
            <a:ext cx="149902" cy="149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5">
            <a:extLst>
              <a:ext uri="{FF2B5EF4-FFF2-40B4-BE49-F238E27FC236}">
                <a16:creationId xmlns:a16="http://schemas.microsoft.com/office/drawing/2014/main" id="{1C7673E9-6316-4FA1-9DAB-47AE9F35B396}"/>
              </a:ext>
            </a:extLst>
          </p:cNvPr>
          <p:cNvSpPr/>
          <p:nvPr/>
        </p:nvSpPr>
        <p:spPr>
          <a:xfrm>
            <a:off x="7107450" y="1665368"/>
            <a:ext cx="149902" cy="149902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橢圓 25">
            <a:extLst>
              <a:ext uri="{FF2B5EF4-FFF2-40B4-BE49-F238E27FC236}">
                <a16:creationId xmlns:a16="http://schemas.microsoft.com/office/drawing/2014/main" id="{23914ECB-34B3-4EDF-941E-EDAE2BD0B251}"/>
              </a:ext>
            </a:extLst>
          </p:cNvPr>
          <p:cNvSpPr/>
          <p:nvPr/>
        </p:nvSpPr>
        <p:spPr>
          <a:xfrm>
            <a:off x="7677803" y="2267348"/>
            <a:ext cx="149902" cy="149902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4D2EF35-E27F-4F51-AF4A-FE6861E96860}"/>
                  </a:ext>
                </a:extLst>
              </p:cNvPr>
              <p:cNvSpPr/>
              <p:nvPr/>
            </p:nvSpPr>
            <p:spPr>
              <a:xfrm>
                <a:off x="7134341" y="989670"/>
                <a:ext cx="1038298" cy="7530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TW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𝑖</m:t>
                              </m:r>
                              <m:r>
                                <a:rPr lang="en-US" altLang="zh-TW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,</m:t>
                              </m:r>
                              <m:r>
                                <a:rPr lang="en-US" altLang="zh-TW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𝑡</m:t>
                              </m:r>
                              <m:r>
                                <a:rPr lang="en-US" altLang="zh-TW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4D2EF35-E27F-4F51-AF4A-FE6861E968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341" y="989670"/>
                <a:ext cx="1038298" cy="7530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453606D-8A20-49B9-9720-1918C1319FE8}"/>
                  </a:ext>
                </a:extLst>
              </p:cNvPr>
              <p:cNvSpPr/>
              <p:nvPr/>
            </p:nvSpPr>
            <p:spPr>
              <a:xfrm>
                <a:off x="7784051" y="1905537"/>
                <a:ext cx="793038" cy="7530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TW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𝑖</m:t>
                              </m:r>
                              <m:r>
                                <a:rPr lang="en-US" altLang="zh-TW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,</m:t>
                              </m:r>
                              <m:r>
                                <a:rPr lang="en-US" altLang="zh-TW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453606D-8A20-49B9-9720-1918C1319F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051" y="1905537"/>
                <a:ext cx="793038" cy="7530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5">
                <a:extLst>
                  <a:ext uri="{FF2B5EF4-FFF2-40B4-BE49-F238E27FC236}">
                    <a16:creationId xmlns:a16="http://schemas.microsoft.com/office/drawing/2014/main" id="{4BB46928-D6FC-48D5-A770-E3E059DAFB68}"/>
                  </a:ext>
                </a:extLst>
              </p:cNvPr>
              <p:cNvSpPr txBox="1"/>
              <p:nvPr/>
            </p:nvSpPr>
            <p:spPr>
              <a:xfrm>
                <a:off x="10774082" y="2563635"/>
                <a:ext cx="3853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3" name="文字方塊 5">
                <a:extLst>
                  <a:ext uri="{FF2B5EF4-FFF2-40B4-BE49-F238E27FC236}">
                    <a16:creationId xmlns:a16="http://schemas.microsoft.com/office/drawing/2014/main" id="{4BB46928-D6FC-48D5-A770-E3E059DAF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082" y="2563635"/>
                <a:ext cx="385362" cy="369332"/>
              </a:xfrm>
              <a:prstGeom prst="rect">
                <a:avLst/>
              </a:prstGeom>
              <a:blipFill>
                <a:blip r:embed="rId9"/>
                <a:stretch>
                  <a:fillRect l="-9375" r="-4688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5">
                <a:extLst>
                  <a:ext uri="{FF2B5EF4-FFF2-40B4-BE49-F238E27FC236}">
                    <a16:creationId xmlns:a16="http://schemas.microsoft.com/office/drawing/2014/main" id="{2D775B32-2E93-4859-BEC9-424CDB10EE22}"/>
                  </a:ext>
                </a:extLst>
              </p:cNvPr>
              <p:cNvSpPr txBox="1"/>
              <p:nvPr/>
            </p:nvSpPr>
            <p:spPr>
              <a:xfrm>
                <a:off x="10418128" y="5832615"/>
                <a:ext cx="3853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4" name="文字方塊 5">
                <a:extLst>
                  <a:ext uri="{FF2B5EF4-FFF2-40B4-BE49-F238E27FC236}">
                    <a16:creationId xmlns:a16="http://schemas.microsoft.com/office/drawing/2014/main" id="{2D775B32-2E93-4859-BEC9-424CDB10E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128" y="5832615"/>
                <a:ext cx="385362" cy="369332"/>
              </a:xfrm>
              <a:prstGeom prst="rect">
                <a:avLst/>
              </a:prstGeom>
              <a:blipFill>
                <a:blip r:embed="rId10"/>
                <a:stretch>
                  <a:fillRect l="-9524" r="-6349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64FB398-76A3-40A9-B173-B13F3403217A}"/>
                  </a:ext>
                </a:extLst>
              </p:cNvPr>
              <p:cNvSpPr/>
              <p:nvPr/>
            </p:nvSpPr>
            <p:spPr>
              <a:xfrm>
                <a:off x="7458458" y="3566625"/>
                <a:ext cx="1038298" cy="7530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TW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𝑖</m:t>
                              </m:r>
                              <m:r>
                                <a:rPr lang="en-US" altLang="zh-TW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,</m:t>
                              </m:r>
                              <m:r>
                                <a:rPr lang="en-US" altLang="zh-TW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𝑡</m:t>
                              </m:r>
                              <m:r>
                                <a:rPr lang="en-US" altLang="zh-TW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64FB398-76A3-40A9-B173-B13F34032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458" y="3566625"/>
                <a:ext cx="1038298" cy="7530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065EC0FF-206E-4331-90AF-636C7DA3F6E1}"/>
                  </a:ext>
                </a:extLst>
              </p:cNvPr>
              <p:cNvSpPr/>
              <p:nvPr/>
            </p:nvSpPr>
            <p:spPr>
              <a:xfrm>
                <a:off x="7944653" y="4816086"/>
                <a:ext cx="793038" cy="7530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TW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𝑖</m:t>
                              </m:r>
                              <m:r>
                                <a:rPr lang="en-US" altLang="zh-TW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,</m:t>
                              </m:r>
                              <m:r>
                                <a:rPr lang="en-US" altLang="zh-TW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065EC0FF-206E-4331-90AF-636C7DA3F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653" y="4816086"/>
                <a:ext cx="793038" cy="7530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B0A6F06-C00E-46EB-954E-FFB9E23549A5}"/>
                  </a:ext>
                </a:extLst>
              </p:cNvPr>
              <p:cNvSpPr/>
              <p:nvPr/>
            </p:nvSpPr>
            <p:spPr>
              <a:xfrm>
                <a:off x="9096274" y="981086"/>
                <a:ext cx="2852063" cy="847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prstClr val="black"/>
                    </a:solidFill>
                  </a:rPr>
                  <a:t>曲线平缓，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小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r>
                  <a:rPr lang="zh-CN" altLang="en-US" sz="2400" dirty="0">
                    <a:solidFill>
                      <a:prstClr val="black"/>
                    </a:solidFill>
                  </a:rPr>
                  <a:t>学习率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(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迭代步长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)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大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B0A6F06-C00E-46EB-954E-FFB9E23549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274" y="981086"/>
                <a:ext cx="2852063" cy="847220"/>
              </a:xfrm>
              <a:prstGeom prst="rect">
                <a:avLst/>
              </a:prstGeom>
              <a:blipFill>
                <a:blip r:embed="rId13"/>
                <a:stretch>
                  <a:fillRect l="-3205" t="-5755" r="-2564" b="-158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8051BBB-AD68-4CF9-B502-F3945B9A26C9}"/>
                  </a:ext>
                </a:extLst>
              </p:cNvPr>
              <p:cNvSpPr/>
              <p:nvPr/>
            </p:nvSpPr>
            <p:spPr>
              <a:xfrm>
                <a:off x="9096273" y="3566625"/>
                <a:ext cx="2852063" cy="847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prstClr val="black"/>
                    </a:solidFill>
                  </a:rPr>
                  <a:t>曲线陡峭，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大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r>
                  <a:rPr lang="zh-CN" altLang="en-US" sz="2400" dirty="0">
                    <a:solidFill>
                      <a:prstClr val="black"/>
                    </a:solidFill>
                  </a:rPr>
                  <a:t>学习率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(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迭代步长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)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小</a:t>
                </a: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8051BBB-AD68-4CF9-B502-F3945B9A2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273" y="3566625"/>
                <a:ext cx="2852063" cy="847220"/>
              </a:xfrm>
              <a:prstGeom prst="rect">
                <a:avLst/>
              </a:prstGeom>
              <a:blipFill>
                <a:blip r:embed="rId14"/>
                <a:stretch>
                  <a:fillRect l="-3205" t="-5755" r="-2564" b="-158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24E2DA1F-B399-4499-96BF-F11A35F8AD4B}"/>
              </a:ext>
            </a:extLst>
          </p:cNvPr>
          <p:cNvSpPr/>
          <p:nvPr/>
        </p:nvSpPr>
        <p:spPr>
          <a:xfrm>
            <a:off x="2095013" y="5832615"/>
            <a:ext cx="14335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Adagrad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62444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E70FE68E-4133-4F41-A9C1-6F7A402B2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840" y="1198445"/>
            <a:ext cx="113819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dirty="0">
                <a:solidFill>
                  <a:srgbClr val="0000FF"/>
                </a:solidFill>
              </a:rPr>
              <a:t>自适应动态学习率</a:t>
            </a:r>
            <a:r>
              <a:rPr lang="en-US" altLang="zh-CN" sz="3200" dirty="0"/>
              <a:t>(</a:t>
            </a:r>
            <a:r>
              <a:rPr lang="en-US" altLang="zh-TW" sz="2400" dirty="0"/>
              <a:t>Learning rate adapts dynamically</a:t>
            </a:r>
            <a:r>
              <a:rPr lang="en-US" altLang="zh-TW" sz="3200" dirty="0"/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</a:p>
        </p:txBody>
      </p:sp>
      <p:pic>
        <p:nvPicPr>
          <p:cNvPr id="24" name="圖片 3">
            <a:extLst>
              <a:ext uri="{FF2B5EF4-FFF2-40B4-BE49-F238E27FC236}">
                <a16:creationId xmlns:a16="http://schemas.microsoft.com/office/drawing/2014/main" id="{AB304337-68CF-44C1-A08A-C4100C0BA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240" y="2733675"/>
            <a:ext cx="7162800" cy="3524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5">
                <a:extLst>
                  <a:ext uri="{FF2B5EF4-FFF2-40B4-BE49-F238E27FC236}">
                    <a16:creationId xmlns:a16="http://schemas.microsoft.com/office/drawing/2014/main" id="{BB1A3179-6432-45E3-9E8A-47B328B920DB}"/>
                  </a:ext>
                </a:extLst>
              </p:cNvPr>
              <p:cNvSpPr txBox="1"/>
              <p:nvPr/>
            </p:nvSpPr>
            <p:spPr>
              <a:xfrm>
                <a:off x="6264810" y="6067208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5" name="文字方塊 5">
                <a:extLst>
                  <a:ext uri="{FF2B5EF4-FFF2-40B4-BE49-F238E27FC236}">
                    <a16:creationId xmlns:a16="http://schemas.microsoft.com/office/drawing/2014/main" id="{BB1A3179-6432-45E3-9E8A-47B328B92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810" y="6067208"/>
                <a:ext cx="421847" cy="369332"/>
              </a:xfrm>
              <a:prstGeom prst="rect">
                <a:avLst/>
              </a:prstGeom>
              <a:blipFill>
                <a:blip r:embed="rId4"/>
                <a:stretch>
                  <a:fillRect l="-10145" r="-579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5">
                <a:extLst>
                  <a:ext uri="{FF2B5EF4-FFF2-40B4-BE49-F238E27FC236}">
                    <a16:creationId xmlns:a16="http://schemas.microsoft.com/office/drawing/2014/main" id="{A2C4B917-CAA4-42F1-ABB7-B6640FDA5846}"/>
                  </a:ext>
                </a:extLst>
              </p:cNvPr>
              <p:cNvSpPr txBox="1"/>
              <p:nvPr/>
            </p:nvSpPr>
            <p:spPr>
              <a:xfrm>
                <a:off x="2439930" y="4047908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0" name="文字方塊 5">
                <a:extLst>
                  <a:ext uri="{FF2B5EF4-FFF2-40B4-BE49-F238E27FC236}">
                    <a16:creationId xmlns:a16="http://schemas.microsoft.com/office/drawing/2014/main" id="{A2C4B917-CAA4-42F1-ABB7-B6640FDA5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930" y="4047908"/>
                <a:ext cx="428964" cy="369332"/>
              </a:xfrm>
              <a:prstGeom prst="rect">
                <a:avLst/>
              </a:prstGeom>
              <a:blipFill>
                <a:blip r:embed="rId5"/>
                <a:stretch>
                  <a:fillRect l="-8451" r="-4225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單箭頭接點 10">
            <a:extLst>
              <a:ext uri="{FF2B5EF4-FFF2-40B4-BE49-F238E27FC236}">
                <a16:creationId xmlns:a16="http://schemas.microsoft.com/office/drawing/2014/main" id="{24B7A125-8129-4EB2-93E5-ED7ADDFB41F5}"/>
              </a:ext>
            </a:extLst>
          </p:cNvPr>
          <p:cNvCxnSpPr/>
          <p:nvPr/>
        </p:nvCxnSpPr>
        <p:spPr>
          <a:xfrm>
            <a:off x="3348570" y="3083394"/>
            <a:ext cx="2000250" cy="0"/>
          </a:xfrm>
          <a:prstGeom prst="straightConnector1">
            <a:avLst/>
          </a:prstGeom>
          <a:noFill/>
          <a:ln w="5715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91D6237D-7B21-4A48-BBD4-EADC2BE9B14E}"/>
              </a:ext>
            </a:extLst>
          </p:cNvPr>
          <p:cNvSpPr/>
          <p:nvPr/>
        </p:nvSpPr>
        <p:spPr>
          <a:xfrm>
            <a:off x="5348820" y="2733675"/>
            <a:ext cx="2400720" cy="806391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梯度变化平缓，需要大的学习率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40" name="直線單箭頭接點 12">
            <a:extLst>
              <a:ext uri="{FF2B5EF4-FFF2-40B4-BE49-F238E27FC236}">
                <a16:creationId xmlns:a16="http://schemas.microsoft.com/office/drawing/2014/main" id="{E340123D-4357-487A-BF6F-E04A213FF9CC}"/>
              </a:ext>
            </a:extLst>
          </p:cNvPr>
          <p:cNvCxnSpPr>
            <a:cxnSpLocks/>
          </p:cNvCxnSpPr>
          <p:nvPr/>
        </p:nvCxnSpPr>
        <p:spPr>
          <a:xfrm>
            <a:off x="5600700" y="4931720"/>
            <a:ext cx="1965960" cy="0"/>
          </a:xfrm>
          <a:prstGeom prst="straightConnector1">
            <a:avLst/>
          </a:prstGeom>
          <a:noFill/>
          <a:ln w="57150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40DB93EF-DB93-414A-BE9A-96EF0235613B}"/>
              </a:ext>
            </a:extLst>
          </p:cNvPr>
          <p:cNvSpPr/>
          <p:nvPr/>
        </p:nvSpPr>
        <p:spPr>
          <a:xfrm>
            <a:off x="7566660" y="4490521"/>
            <a:ext cx="2397189" cy="806391"/>
          </a:xfrm>
          <a:prstGeom prst="rect">
            <a:avLst/>
          </a:prstGeom>
          <a:solidFill>
            <a:srgbClr val="FEF57F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lvl="0" algn="ctr" defTabSz="457200">
              <a:defRPr/>
            </a:pPr>
            <a:r>
              <a:rPr lang="zh-CN" altLang="en-US" sz="2400" b="1" kern="0" dirty="0"/>
              <a:t>梯度变化剧烈，需要小的学习率</a:t>
            </a:r>
            <a:endParaRPr lang="zh-TW" altLang="en-US" sz="2400" b="1" kern="0" dirty="0"/>
          </a:p>
        </p:txBody>
      </p:sp>
    </p:spTree>
    <p:extLst>
      <p:ext uri="{BB962C8B-B14F-4D97-AF65-F5344CB8AC3E}">
        <p14:creationId xmlns:p14="http://schemas.microsoft.com/office/powerpoint/2010/main" val="3685396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28">
                <a:extLst>
                  <a:ext uri="{FF2B5EF4-FFF2-40B4-BE49-F238E27FC236}">
                    <a16:creationId xmlns:a16="http://schemas.microsoft.com/office/drawing/2014/main" id="{DD17FC81-0111-4692-8D9A-B3476FBE28C3}"/>
                  </a:ext>
                </a:extLst>
              </p:cNvPr>
              <p:cNvSpPr txBox="1"/>
              <p:nvPr/>
            </p:nvSpPr>
            <p:spPr>
              <a:xfrm>
                <a:off x="4945380" y="621651"/>
                <a:ext cx="5908010" cy="1180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𝜂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0" name="文字方塊 28">
                <a:extLst>
                  <a:ext uri="{FF2B5EF4-FFF2-40B4-BE49-F238E27FC236}">
                    <a16:creationId xmlns:a16="http://schemas.microsoft.com/office/drawing/2014/main" id="{DD17FC81-0111-4692-8D9A-B3476FBE2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380" y="621651"/>
                <a:ext cx="5908010" cy="1180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28">
                <a:extLst>
                  <a:ext uri="{FF2B5EF4-FFF2-40B4-BE49-F238E27FC236}">
                    <a16:creationId xmlns:a16="http://schemas.microsoft.com/office/drawing/2014/main" id="{7824FB3D-3972-413D-8A35-A9A01EC0506B}"/>
                  </a:ext>
                </a:extLst>
              </p:cNvPr>
              <p:cNvSpPr txBox="1"/>
              <p:nvPr/>
            </p:nvSpPr>
            <p:spPr>
              <a:xfrm>
                <a:off x="434340" y="1692464"/>
                <a:ext cx="4366260" cy="1180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,1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,0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𝜂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,0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0" name="文字方塊 28">
                <a:extLst>
                  <a:ext uri="{FF2B5EF4-FFF2-40B4-BE49-F238E27FC236}">
                    <a16:creationId xmlns:a16="http://schemas.microsoft.com/office/drawing/2014/main" id="{7824FB3D-3972-413D-8A35-A9A01EC05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" y="1692464"/>
                <a:ext cx="4366260" cy="11809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51C52F6-6062-48A0-B824-A426387679C6}"/>
                  </a:ext>
                </a:extLst>
              </p:cNvPr>
              <p:cNvSpPr/>
              <p:nvPr/>
            </p:nvSpPr>
            <p:spPr>
              <a:xfrm>
                <a:off x="5375536" y="1697277"/>
                <a:ext cx="2410147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,0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0" lang="en-US" altLang="zh-TW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+mn-cs"/>
                                        </a:rPr>
                                        <m:t>,0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51C52F6-6062-48A0-B824-A42638767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536" y="1697277"/>
                <a:ext cx="2410147" cy="11835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8">
                <a:extLst>
                  <a:ext uri="{FF2B5EF4-FFF2-40B4-BE49-F238E27FC236}">
                    <a16:creationId xmlns:a16="http://schemas.microsoft.com/office/drawing/2014/main" id="{5952BF9B-63A2-4554-8A0D-815E3CF9401C}"/>
                  </a:ext>
                </a:extLst>
              </p:cNvPr>
              <p:cNvSpPr txBox="1"/>
              <p:nvPr/>
            </p:nvSpPr>
            <p:spPr>
              <a:xfrm>
                <a:off x="434340" y="3079188"/>
                <a:ext cx="4366260" cy="1180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,2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,1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𝜂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,1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2" name="文字方塊 28">
                <a:extLst>
                  <a:ext uri="{FF2B5EF4-FFF2-40B4-BE49-F238E27FC236}">
                    <a16:creationId xmlns:a16="http://schemas.microsoft.com/office/drawing/2014/main" id="{5952BF9B-63A2-4554-8A0D-815E3CF94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" y="3079188"/>
                <a:ext cx="4366260" cy="11809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0AE17B5-1B0F-4CB6-A374-5E7236B3E207}"/>
                  </a:ext>
                </a:extLst>
              </p:cNvPr>
              <p:cNvSpPr/>
              <p:nvPr/>
            </p:nvSpPr>
            <p:spPr>
              <a:xfrm>
                <a:off x="5215516" y="3052362"/>
                <a:ext cx="4926733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,1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+(1−</m:t>
                          </m:r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0" lang="en-US" altLang="zh-TW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+mn-cs"/>
                                        </a:rPr>
                                        <m:t>,1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0AE17B5-1B0F-4CB6-A374-5E7236B3E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516" y="3052362"/>
                <a:ext cx="4926733" cy="11835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8">
                <a:extLst>
                  <a:ext uri="{FF2B5EF4-FFF2-40B4-BE49-F238E27FC236}">
                    <a16:creationId xmlns:a16="http://schemas.microsoft.com/office/drawing/2014/main" id="{3101C1EF-9077-4D23-AF5A-69D889EAE671}"/>
                  </a:ext>
                </a:extLst>
              </p:cNvPr>
              <p:cNvSpPr txBox="1"/>
              <p:nvPr/>
            </p:nvSpPr>
            <p:spPr>
              <a:xfrm>
                <a:off x="434340" y="4235891"/>
                <a:ext cx="4366260" cy="1180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,3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,2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𝜂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,2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4" name="文字方塊 28">
                <a:extLst>
                  <a:ext uri="{FF2B5EF4-FFF2-40B4-BE49-F238E27FC236}">
                    <a16:creationId xmlns:a16="http://schemas.microsoft.com/office/drawing/2014/main" id="{3101C1EF-9077-4D23-AF5A-69D889EAE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" y="4235891"/>
                <a:ext cx="4366260" cy="11809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1D27EAE-A31F-4128-9A7F-595421F5A44B}"/>
                  </a:ext>
                </a:extLst>
              </p:cNvPr>
              <p:cNvSpPr/>
              <p:nvPr/>
            </p:nvSpPr>
            <p:spPr>
              <a:xfrm>
                <a:off x="5215515" y="4260089"/>
                <a:ext cx="4788875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,2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+(1−</m:t>
                          </m:r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𝑖</m:t>
                                      </m:r>
                                      <m:r>
                                        <a:rPr lang="en-US" altLang="zh-TW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,2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1D27EAE-A31F-4128-9A7F-595421F5A4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515" y="4260089"/>
                <a:ext cx="4788875" cy="11835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8">
                <a:extLst>
                  <a:ext uri="{FF2B5EF4-FFF2-40B4-BE49-F238E27FC236}">
                    <a16:creationId xmlns:a16="http://schemas.microsoft.com/office/drawing/2014/main" id="{A9D5E7D9-6C76-4081-AEA6-00481AA82808}"/>
                  </a:ext>
                </a:extLst>
              </p:cNvPr>
              <p:cNvSpPr txBox="1"/>
              <p:nvPr/>
            </p:nvSpPr>
            <p:spPr>
              <a:xfrm>
                <a:off x="440416" y="5392594"/>
                <a:ext cx="4647472" cy="1149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𝜂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6" name="文字方塊 28">
                <a:extLst>
                  <a:ext uri="{FF2B5EF4-FFF2-40B4-BE49-F238E27FC236}">
                    <a16:creationId xmlns:a16="http://schemas.microsoft.com/office/drawing/2014/main" id="{A9D5E7D9-6C76-4081-AEA6-00481AA82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16" y="5392594"/>
                <a:ext cx="4647472" cy="11496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B0B45A2-AD13-49F8-8B03-86C119D950AC}"/>
                  </a:ext>
                </a:extLst>
              </p:cNvPr>
              <p:cNvSpPr/>
              <p:nvPr/>
            </p:nvSpPr>
            <p:spPr>
              <a:xfrm>
                <a:off x="5171005" y="5462776"/>
                <a:ext cx="5163208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+(1−</m:t>
                          </m:r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𝑖</m:t>
                                      </m:r>
                                      <m:r>
                                        <a:rPr lang="en-US" altLang="zh-TW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,</m:t>
                                      </m:r>
                                      <m:r>
                                        <a:rPr lang="en-US" altLang="zh-TW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B0B45A2-AD13-49F8-8B03-86C119D95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05" y="5462776"/>
                <a:ext cx="5163208" cy="11835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0">
            <a:extLst>
              <a:ext uri="{FF2B5EF4-FFF2-40B4-BE49-F238E27FC236}">
                <a16:creationId xmlns:a16="http://schemas.microsoft.com/office/drawing/2014/main" id="{7042CE56-F9A8-4218-AA54-C209EDCC0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1011168"/>
            <a:ext cx="531642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RMS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Prop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0A56BF3-5345-4658-A601-170E3DB1D0F3}"/>
                  </a:ext>
                </a:extLst>
              </p:cNvPr>
              <p:cNvSpPr txBox="1"/>
              <p:nvPr/>
            </p:nvSpPr>
            <p:spPr>
              <a:xfrm>
                <a:off x="9725152" y="2640936"/>
                <a:ext cx="164269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zh-TW" alt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sz="28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0A56BF3-5345-4658-A601-170E3DB1D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152" y="2640936"/>
                <a:ext cx="1642694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2479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28">
                <a:extLst>
                  <a:ext uri="{FF2B5EF4-FFF2-40B4-BE49-F238E27FC236}">
                    <a16:creationId xmlns:a16="http://schemas.microsoft.com/office/drawing/2014/main" id="{DD17FC81-0111-4692-8D9A-B3476FBE28C3}"/>
                  </a:ext>
                </a:extLst>
              </p:cNvPr>
              <p:cNvSpPr txBox="1"/>
              <p:nvPr/>
            </p:nvSpPr>
            <p:spPr>
              <a:xfrm>
                <a:off x="-528176" y="1799344"/>
                <a:ext cx="5908010" cy="1180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𝜂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0" name="文字方塊 28">
                <a:extLst>
                  <a:ext uri="{FF2B5EF4-FFF2-40B4-BE49-F238E27FC236}">
                    <a16:creationId xmlns:a16="http://schemas.microsoft.com/office/drawing/2014/main" id="{DD17FC81-0111-4692-8D9A-B3476FBE2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8176" y="1799344"/>
                <a:ext cx="5908010" cy="1180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B0B45A2-AD13-49F8-8B03-86C119D950AC}"/>
                  </a:ext>
                </a:extLst>
              </p:cNvPr>
              <p:cNvSpPr/>
              <p:nvPr/>
            </p:nvSpPr>
            <p:spPr>
              <a:xfrm>
                <a:off x="5379834" y="1841234"/>
                <a:ext cx="5163208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TW" alt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𝛼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+(1−</m:t>
                          </m:r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𝛼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0" lang="en-US" altLang="zh-TW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+mn-cs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B0B45A2-AD13-49F8-8B03-86C119D95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834" y="1841234"/>
                <a:ext cx="5163208" cy="11835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0">
            <a:extLst>
              <a:ext uri="{FF2B5EF4-FFF2-40B4-BE49-F238E27FC236}">
                <a16:creationId xmlns:a16="http://schemas.microsoft.com/office/drawing/2014/main" id="{7042CE56-F9A8-4218-AA54-C209EDCC0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1011168"/>
            <a:ext cx="531642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RMS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Prop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0A56BF3-5345-4658-A601-170E3DB1D0F3}"/>
                  </a:ext>
                </a:extLst>
              </p:cNvPr>
              <p:cNvSpPr txBox="1"/>
              <p:nvPr/>
            </p:nvSpPr>
            <p:spPr>
              <a:xfrm>
                <a:off x="10403370" y="1410347"/>
                <a:ext cx="164269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0&lt;</m:t>
                      </m:r>
                      <m:r>
                        <a:rPr kumimoji="0" lang="zh-TW" alt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altLang="zh-TW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&lt;1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0A56BF3-5345-4658-A601-170E3DB1D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3370" y="1410347"/>
                <a:ext cx="164269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手繪多邊形: 圖案 3">
            <a:extLst>
              <a:ext uri="{FF2B5EF4-FFF2-40B4-BE49-F238E27FC236}">
                <a16:creationId xmlns:a16="http://schemas.microsoft.com/office/drawing/2014/main" id="{6D618982-2A68-4D6A-9556-06245A146E33}"/>
              </a:ext>
            </a:extLst>
          </p:cNvPr>
          <p:cNvSpPr/>
          <p:nvPr/>
        </p:nvSpPr>
        <p:spPr>
          <a:xfrm>
            <a:off x="909075" y="3677981"/>
            <a:ext cx="7464196" cy="2611138"/>
          </a:xfrm>
          <a:custGeom>
            <a:avLst/>
            <a:gdLst>
              <a:gd name="connsiteX0" fmla="*/ 0 w 7464196"/>
              <a:gd name="connsiteY0" fmla="*/ 0 h 3043435"/>
              <a:gd name="connsiteX1" fmla="*/ 1843314 w 7464196"/>
              <a:gd name="connsiteY1" fmla="*/ 304800 h 3043435"/>
              <a:gd name="connsiteX2" fmla="*/ 2699657 w 7464196"/>
              <a:gd name="connsiteY2" fmla="*/ 986971 h 3043435"/>
              <a:gd name="connsiteX3" fmla="*/ 4093028 w 7464196"/>
              <a:gd name="connsiteY3" fmla="*/ 2569029 h 3043435"/>
              <a:gd name="connsiteX4" fmla="*/ 4891314 w 7464196"/>
              <a:gd name="connsiteY4" fmla="*/ 2888343 h 3043435"/>
              <a:gd name="connsiteX5" fmla="*/ 7242628 w 7464196"/>
              <a:gd name="connsiteY5" fmla="*/ 3033486 h 3043435"/>
              <a:gd name="connsiteX6" fmla="*/ 7228114 w 7464196"/>
              <a:gd name="connsiteY6" fmla="*/ 3018971 h 3043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64196" h="3043435">
                <a:moveTo>
                  <a:pt x="0" y="0"/>
                </a:moveTo>
                <a:cubicBezTo>
                  <a:pt x="696685" y="70152"/>
                  <a:pt x="1393371" y="140305"/>
                  <a:pt x="1843314" y="304800"/>
                </a:cubicBezTo>
                <a:cubicBezTo>
                  <a:pt x="2293257" y="469295"/>
                  <a:pt x="2324705" y="609600"/>
                  <a:pt x="2699657" y="986971"/>
                </a:cubicBezTo>
                <a:cubicBezTo>
                  <a:pt x="3074609" y="1364342"/>
                  <a:pt x="3727752" y="2252134"/>
                  <a:pt x="4093028" y="2569029"/>
                </a:cubicBezTo>
                <a:cubicBezTo>
                  <a:pt x="4458304" y="2885924"/>
                  <a:pt x="4366381" y="2810934"/>
                  <a:pt x="4891314" y="2888343"/>
                </a:cubicBezTo>
                <a:cubicBezTo>
                  <a:pt x="5416247" y="2965752"/>
                  <a:pt x="7242628" y="3033486"/>
                  <a:pt x="7242628" y="3033486"/>
                </a:cubicBezTo>
                <a:cubicBezTo>
                  <a:pt x="7632095" y="3055257"/>
                  <a:pt x="7430104" y="3037114"/>
                  <a:pt x="7228114" y="3018971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30">
                <a:extLst>
                  <a:ext uri="{FF2B5EF4-FFF2-40B4-BE49-F238E27FC236}">
                    <a16:creationId xmlns:a16="http://schemas.microsoft.com/office/drawing/2014/main" id="{5C95A9A2-9E53-4C52-935E-58DE0BE755EC}"/>
                  </a:ext>
                </a:extLst>
              </p:cNvPr>
              <p:cNvSpPr txBox="1"/>
              <p:nvPr/>
            </p:nvSpPr>
            <p:spPr>
              <a:xfrm>
                <a:off x="4551779" y="4164451"/>
                <a:ext cx="1760231" cy="4791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+mn-ea"/>
                  </a:rPr>
                  <a:t>增加</a:t>
                </a:r>
                <a:endParaRPr lang="zh-TW" altLang="en-US" sz="2400" dirty="0">
                  <a:solidFill>
                    <a:prstClr val="black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8" name="文字方塊 30">
                <a:extLst>
                  <a:ext uri="{FF2B5EF4-FFF2-40B4-BE49-F238E27FC236}">
                    <a16:creationId xmlns:a16="http://schemas.microsoft.com/office/drawing/2014/main" id="{5C95A9A2-9E53-4C52-935E-58DE0BE75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779" y="4164451"/>
                <a:ext cx="1760231" cy="479106"/>
              </a:xfrm>
              <a:prstGeom prst="rect">
                <a:avLst/>
              </a:prstGeom>
              <a:blipFill>
                <a:blip r:embed="rId6"/>
                <a:stretch>
                  <a:fillRect t="-7595" b="-265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32">
                <a:extLst>
                  <a:ext uri="{FF2B5EF4-FFF2-40B4-BE49-F238E27FC236}">
                    <a16:creationId xmlns:a16="http://schemas.microsoft.com/office/drawing/2014/main" id="{6082E62A-B64D-4620-A879-313F3FAEEC62}"/>
                  </a:ext>
                </a:extLst>
              </p:cNvPr>
              <p:cNvSpPr txBox="1"/>
              <p:nvPr/>
            </p:nvSpPr>
            <p:spPr>
              <a:xfrm>
                <a:off x="6803507" y="5105222"/>
                <a:ext cx="1760231" cy="4791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+mn-ea"/>
                  </a:rPr>
                  <a:t>减小</a:t>
                </a:r>
                <a:endParaRPr lang="zh-TW" altLang="en-US" sz="2400" dirty="0">
                  <a:solidFill>
                    <a:prstClr val="black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1" name="文字方塊 32">
                <a:extLst>
                  <a:ext uri="{FF2B5EF4-FFF2-40B4-BE49-F238E27FC236}">
                    <a16:creationId xmlns:a16="http://schemas.microsoft.com/office/drawing/2014/main" id="{6082E62A-B64D-4620-A879-313F3FAEE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507" y="5105222"/>
                <a:ext cx="1760231" cy="479106"/>
              </a:xfrm>
              <a:prstGeom prst="rect">
                <a:avLst/>
              </a:prstGeom>
              <a:blipFill>
                <a:blip r:embed="rId7"/>
                <a:stretch>
                  <a:fillRect t="-7595" b="-265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33">
            <a:extLst>
              <a:ext uri="{FF2B5EF4-FFF2-40B4-BE49-F238E27FC236}">
                <a16:creationId xmlns:a16="http://schemas.microsoft.com/office/drawing/2014/main" id="{145E174C-E01E-4A8B-B610-E973556CBEC4}"/>
              </a:ext>
            </a:extLst>
          </p:cNvPr>
          <p:cNvSpPr txBox="1"/>
          <p:nvPr/>
        </p:nvSpPr>
        <p:spPr>
          <a:xfrm>
            <a:off x="4551779" y="4643557"/>
            <a:ext cx="1805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步长变小</a:t>
            </a:r>
            <a:endParaRPr lang="zh-TW" altLang="en-US" sz="24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0" name="文字方塊 34">
            <a:extLst>
              <a:ext uri="{FF2B5EF4-FFF2-40B4-BE49-F238E27FC236}">
                <a16:creationId xmlns:a16="http://schemas.microsoft.com/office/drawing/2014/main" id="{BF43D100-4C3A-4CEF-BE85-F405566A4A46}"/>
              </a:ext>
            </a:extLst>
          </p:cNvPr>
          <p:cNvSpPr txBox="1"/>
          <p:nvPr/>
        </p:nvSpPr>
        <p:spPr>
          <a:xfrm>
            <a:off x="6863759" y="5525810"/>
            <a:ext cx="1805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步长增大</a:t>
            </a:r>
            <a:endParaRPr lang="zh-TW" altLang="en-US" sz="24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1" name="橢圓 37">
            <a:extLst>
              <a:ext uri="{FF2B5EF4-FFF2-40B4-BE49-F238E27FC236}">
                <a16:creationId xmlns:a16="http://schemas.microsoft.com/office/drawing/2014/main" id="{902C8D01-9345-4466-804E-F6F2D2E20CEB}"/>
              </a:ext>
            </a:extLst>
          </p:cNvPr>
          <p:cNvSpPr/>
          <p:nvPr/>
        </p:nvSpPr>
        <p:spPr>
          <a:xfrm>
            <a:off x="4018982" y="4642979"/>
            <a:ext cx="380935" cy="38093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橢圓 38">
            <a:extLst>
              <a:ext uri="{FF2B5EF4-FFF2-40B4-BE49-F238E27FC236}">
                <a16:creationId xmlns:a16="http://schemas.microsoft.com/office/drawing/2014/main" id="{61DE4E2F-8738-42DC-A8D0-E38603B69412}"/>
              </a:ext>
            </a:extLst>
          </p:cNvPr>
          <p:cNvSpPr/>
          <p:nvPr/>
        </p:nvSpPr>
        <p:spPr>
          <a:xfrm>
            <a:off x="1269189" y="3324515"/>
            <a:ext cx="380935" cy="38093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橢圓 39">
            <a:extLst>
              <a:ext uri="{FF2B5EF4-FFF2-40B4-BE49-F238E27FC236}">
                <a16:creationId xmlns:a16="http://schemas.microsoft.com/office/drawing/2014/main" id="{EA3EC8AF-CA04-48C6-99FD-A31847860074}"/>
              </a:ext>
            </a:extLst>
          </p:cNvPr>
          <p:cNvSpPr/>
          <p:nvPr/>
        </p:nvSpPr>
        <p:spPr>
          <a:xfrm>
            <a:off x="2226777" y="3431583"/>
            <a:ext cx="380935" cy="38093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40">
                <a:extLst>
                  <a:ext uri="{FF2B5EF4-FFF2-40B4-BE49-F238E27FC236}">
                    <a16:creationId xmlns:a16="http://schemas.microsoft.com/office/drawing/2014/main" id="{76B34D11-8890-4E1D-8F6E-9775121E0FD1}"/>
                  </a:ext>
                </a:extLst>
              </p:cNvPr>
              <p:cNvSpPr txBox="1"/>
              <p:nvPr/>
            </p:nvSpPr>
            <p:spPr>
              <a:xfrm>
                <a:off x="1707483" y="4031081"/>
                <a:ext cx="1760231" cy="4791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:r>
                  <a:rPr lang="zh-CN" altLang="en-US" sz="2400" dirty="0">
                    <a:solidFill>
                      <a:prstClr val="black"/>
                    </a:solidFill>
                    <a:latin typeface="+mn-ea"/>
                  </a:rPr>
                  <a:t>小的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4" name="文字方塊 40">
                <a:extLst>
                  <a:ext uri="{FF2B5EF4-FFF2-40B4-BE49-F238E27FC236}">
                    <a16:creationId xmlns:a16="http://schemas.microsoft.com/office/drawing/2014/main" id="{76B34D11-8890-4E1D-8F6E-9775121E0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483" y="4031081"/>
                <a:ext cx="1760231" cy="479106"/>
              </a:xfrm>
              <a:prstGeom prst="rect">
                <a:avLst/>
              </a:prstGeom>
              <a:blipFill>
                <a:blip r:embed="rId8"/>
                <a:stretch>
                  <a:fillRect l="-5190" t="-7595" b="-265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字方塊 41">
            <a:extLst>
              <a:ext uri="{FF2B5EF4-FFF2-40B4-BE49-F238E27FC236}">
                <a16:creationId xmlns:a16="http://schemas.microsoft.com/office/drawing/2014/main" id="{CF85FA13-08D0-4BF7-BCD3-701D51D82AF6}"/>
              </a:ext>
            </a:extLst>
          </p:cNvPr>
          <p:cNvSpPr txBox="1"/>
          <p:nvPr/>
        </p:nvSpPr>
        <p:spPr>
          <a:xfrm>
            <a:off x="1683517" y="4510187"/>
            <a:ext cx="1805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大的步长</a:t>
            </a:r>
            <a:endParaRPr lang="zh-TW" altLang="en-US" sz="24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6" name="橢圓 44">
            <a:extLst>
              <a:ext uri="{FF2B5EF4-FFF2-40B4-BE49-F238E27FC236}">
                <a16:creationId xmlns:a16="http://schemas.microsoft.com/office/drawing/2014/main" id="{C370585E-DE66-4603-AD44-DD2263275438}"/>
              </a:ext>
            </a:extLst>
          </p:cNvPr>
          <p:cNvSpPr/>
          <p:nvPr/>
        </p:nvSpPr>
        <p:spPr>
          <a:xfrm>
            <a:off x="6422572" y="5797008"/>
            <a:ext cx="380935" cy="38093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8" name="直線單箭頭接點 6">
            <a:extLst>
              <a:ext uri="{FF2B5EF4-FFF2-40B4-BE49-F238E27FC236}">
                <a16:creationId xmlns:a16="http://schemas.microsoft.com/office/drawing/2014/main" id="{6B0B2589-675A-43C9-93C5-331F49880925}"/>
              </a:ext>
            </a:extLst>
          </p:cNvPr>
          <p:cNvCxnSpPr>
            <a:cxnSpLocks/>
          </p:cNvCxnSpPr>
          <p:nvPr/>
        </p:nvCxnSpPr>
        <p:spPr>
          <a:xfrm flipV="1">
            <a:off x="7315947" y="1595943"/>
            <a:ext cx="0" cy="707737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16225FA-E2EA-4F05-82AA-A446C478894F}"/>
                  </a:ext>
                </a:extLst>
              </p:cNvPr>
              <p:cNvSpPr/>
              <p:nvPr/>
            </p:nvSpPr>
            <p:spPr>
              <a:xfrm>
                <a:off x="5634060" y="893869"/>
                <a:ext cx="805157" cy="706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zh-TW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altLang="zh-TW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𝑖</m:t>
                            </m:r>
                            <m:r>
                              <a:rPr lang="en-US" altLang="zh-TW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,0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/>
                  <a:t>,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16225FA-E2EA-4F05-82AA-A446C4788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060" y="893869"/>
                <a:ext cx="805157" cy="706412"/>
              </a:xfrm>
              <a:prstGeom prst="rect">
                <a:avLst/>
              </a:prstGeom>
              <a:blipFill>
                <a:blip r:embed="rId9"/>
                <a:stretch>
                  <a:fillRect r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17A48BE-3A59-4353-BAA6-A7DDEA1A2EAF}"/>
                  </a:ext>
                </a:extLst>
              </p:cNvPr>
              <p:cNvSpPr/>
              <p:nvPr/>
            </p:nvSpPr>
            <p:spPr>
              <a:xfrm>
                <a:off x="6576931" y="893869"/>
                <a:ext cx="805157" cy="706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zh-TW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altLang="zh-TW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𝑖</m:t>
                            </m:r>
                            <m:r>
                              <a:rPr lang="en-US" altLang="zh-TW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,1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/>
                  <a:t>,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17A48BE-3A59-4353-BAA6-A7DDEA1A2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931" y="893869"/>
                <a:ext cx="805157" cy="706412"/>
              </a:xfrm>
              <a:prstGeom prst="rect">
                <a:avLst/>
              </a:prstGeom>
              <a:blipFill>
                <a:blip r:embed="rId10"/>
                <a:stretch>
                  <a:fillRect r="-5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3D4B34B-5470-41A9-8065-6C590FD2DBBA}"/>
                  </a:ext>
                </a:extLst>
              </p:cNvPr>
              <p:cNvSpPr/>
              <p:nvPr/>
            </p:nvSpPr>
            <p:spPr>
              <a:xfrm>
                <a:off x="7251205" y="869764"/>
                <a:ext cx="479618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zh-CN" dirty="0"/>
                  <a:t>,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3D4B34B-5470-41A9-8065-6C590FD2D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205" y="869764"/>
                <a:ext cx="479618" cy="453137"/>
              </a:xfrm>
              <a:prstGeom prst="rect">
                <a:avLst/>
              </a:prstGeom>
              <a:blipFill>
                <a:blip r:embed="rId11"/>
                <a:stretch>
                  <a:fillRect r="-11538" b="-18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679826E-D215-4892-ACF4-D75FBCE03B46}"/>
                  </a:ext>
                </a:extLst>
              </p:cNvPr>
              <p:cNvSpPr/>
              <p:nvPr/>
            </p:nvSpPr>
            <p:spPr>
              <a:xfrm>
                <a:off x="7766371" y="897340"/>
                <a:ext cx="1029577" cy="706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zh-TW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altLang="zh-TW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𝑖</m:t>
                            </m:r>
                            <m:r>
                              <a:rPr lang="en-US" altLang="zh-TW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,</m:t>
                            </m:r>
                            <m:r>
                              <a:rPr lang="en-US" altLang="zh-TW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𝑡</m:t>
                            </m:r>
                            <m:r>
                              <a:rPr lang="en-US" altLang="zh-TW" sz="24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−1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/>
                  <a:t>,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679826E-D215-4892-ACF4-D75FBCE03B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371" y="897340"/>
                <a:ext cx="1029577" cy="706412"/>
              </a:xfrm>
              <a:prstGeom prst="rect">
                <a:avLst/>
              </a:prstGeom>
              <a:blipFill>
                <a:blip r:embed="rId12"/>
                <a:stretch>
                  <a:fillRect r="-4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30A81FFA-712C-4928-A242-74F38D8EE291}"/>
                  </a:ext>
                </a:extLst>
              </p:cNvPr>
              <p:cNvSpPr/>
              <p:nvPr/>
            </p:nvSpPr>
            <p:spPr>
              <a:xfrm>
                <a:off x="6422572" y="3292456"/>
                <a:ext cx="5705299" cy="882614"/>
              </a:xfrm>
              <a:prstGeom prst="rect">
                <a:avLst/>
              </a:prstGeom>
              <a:solidFill>
                <a:srgbClr val="D8D8FF"/>
              </a:solidFill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</a:rPr>
                  <a:t>通过</a:t>
                </a:r>
                <a14:m>
                  <m:oMath xmlns:m="http://schemas.openxmlformats.org/officeDocument/2006/math">
                    <m:r>
                      <a:rPr lang="zh-TW" alt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</a:rPr>
                  <a:t>的取值，使得当前的梯度影响更大，而以往的梯度影响较小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30A81FFA-712C-4928-A242-74F38D8EE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572" y="3292456"/>
                <a:ext cx="5705299" cy="882614"/>
              </a:xfrm>
              <a:prstGeom prst="rect">
                <a:avLst/>
              </a:prstGeom>
              <a:blipFill>
                <a:blip r:embed="rId13"/>
                <a:stretch>
                  <a:fillRect l="-4385" t="-690" r="-4385" b="-15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4381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84794" y="366437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621558" y="1190444"/>
            <a:ext cx="6479002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119A0-E9A4-4E81-8AEB-8A0C5137CE86}"/>
              </a:ext>
            </a:extLst>
          </p:cNvPr>
          <p:cNvCxnSpPr>
            <a:cxnSpLocks/>
          </p:cNvCxnSpPr>
          <p:nvPr/>
        </p:nvCxnSpPr>
        <p:spPr>
          <a:xfrm flipH="1">
            <a:off x="5324509" y="1900495"/>
            <a:ext cx="306057" cy="2404755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31A8AED-62B5-4287-8C63-8FAEA2852448}"/>
              </a:ext>
            </a:extLst>
          </p:cNvPr>
          <p:cNvCxnSpPr>
            <a:cxnSpLocks/>
          </p:cNvCxnSpPr>
          <p:nvPr/>
        </p:nvCxnSpPr>
        <p:spPr>
          <a:xfrm flipH="1" flipV="1">
            <a:off x="5429859" y="6136103"/>
            <a:ext cx="752918" cy="101613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20">
            <a:extLst>
              <a:ext uri="{FF2B5EF4-FFF2-40B4-BE49-F238E27FC236}">
                <a16:creationId xmlns:a16="http://schemas.microsoft.com/office/drawing/2014/main" id="{4B374CE1-3170-4C2C-9C25-7E9827B95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2" y="759253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399D6850-EFFF-4B5F-A0C0-B5FD46D60BED}"/>
              </a:ext>
            </a:extLst>
          </p:cNvPr>
          <p:cNvSpPr/>
          <p:nvPr/>
        </p:nvSpPr>
        <p:spPr>
          <a:xfrm>
            <a:off x="3642115" y="4487829"/>
            <a:ext cx="1642456" cy="633168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EC063C74-CBDD-4C79-BEF7-FBF670FFB184}"/>
              </a:ext>
            </a:extLst>
          </p:cNvPr>
          <p:cNvSpPr/>
          <p:nvPr/>
        </p:nvSpPr>
        <p:spPr>
          <a:xfrm>
            <a:off x="5878207" y="1282473"/>
            <a:ext cx="6038767" cy="4860000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28">
                <a:extLst>
                  <a:ext uri="{FF2B5EF4-FFF2-40B4-BE49-F238E27FC236}">
                    <a16:creationId xmlns:a16="http://schemas.microsoft.com/office/drawing/2014/main" id="{551071DD-791F-4760-BB4A-0B5424B0B74B}"/>
                  </a:ext>
                </a:extLst>
              </p:cNvPr>
              <p:cNvSpPr txBox="1"/>
              <p:nvPr/>
            </p:nvSpPr>
            <p:spPr>
              <a:xfrm>
                <a:off x="6192550" y="2786112"/>
                <a:ext cx="59080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zh-TW" alt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𝜂</m:t>
                      </m:r>
                      <m:r>
                        <m:rPr>
                          <m:sty m:val="p"/>
                        </m:rP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∇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𝑖𝑛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9" name="文字方塊 28">
                <a:extLst>
                  <a:ext uri="{FF2B5EF4-FFF2-40B4-BE49-F238E27FC236}">
                    <a16:creationId xmlns:a16="http://schemas.microsoft.com/office/drawing/2014/main" id="{551071DD-791F-4760-BB4A-0B5424B0B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550" y="2786112"/>
                <a:ext cx="5908010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20">
            <a:extLst>
              <a:ext uri="{FF2B5EF4-FFF2-40B4-BE49-F238E27FC236}">
                <a16:creationId xmlns:a16="http://schemas.microsoft.com/office/drawing/2014/main" id="{44244B65-19AD-4CEC-855F-1FD4B645E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8964" y="1405438"/>
            <a:ext cx="61282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梯度下降法：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61C3DB1-1836-4EAA-954A-05E32B07304D}"/>
                  </a:ext>
                </a:extLst>
              </p:cNvPr>
              <p:cNvSpPr/>
              <p:nvPr/>
            </p:nvSpPr>
            <p:spPr>
              <a:xfrm>
                <a:off x="6851800" y="1652799"/>
                <a:ext cx="4532586" cy="12174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∇</m:t>
                          </m:r>
                          <m: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  <m:r>
                        <a:rPr kumimoji="0" lang="en-US" altLang="zh-CN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6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6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7E00C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sSub>
                            <m:sSubPr>
                              <m:ctrlP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61C3DB1-1836-4EAA-954A-05E32B073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800" y="1652799"/>
                <a:ext cx="4532586" cy="12174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20">
                <a:extLst>
                  <a:ext uri="{FF2B5EF4-FFF2-40B4-BE49-F238E27FC236}">
                    <a16:creationId xmlns:a16="http://schemas.microsoft.com/office/drawing/2014/main" id="{B4DFCEB8-3066-42CD-9298-71643DB71D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6915" y="3580878"/>
                <a:ext cx="6128226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问题</a:t>
                </a:r>
                <a:r>
                  <a:rPr kumimoji="0" lang="en-US" altLang="zh-CN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1</a:t>
                </a:r>
                <a:r>
                  <a:rPr kumimoji="0" lang="zh-CN" alt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：学习率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zh-TW" alt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</m:oMath>
                </a14:m>
                <a:r>
                  <a:rPr kumimoji="0" lang="zh-CN" alt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如何取值？</a:t>
                </a:r>
              </a:p>
            </p:txBody>
          </p:sp>
        </mc:Choice>
        <mc:Fallback xmlns="">
          <p:sp>
            <p:nvSpPr>
              <p:cNvPr id="58" name="TextBox 20">
                <a:extLst>
                  <a:ext uri="{FF2B5EF4-FFF2-40B4-BE49-F238E27FC236}">
                    <a16:creationId xmlns:a16="http://schemas.microsoft.com/office/drawing/2014/main" id="{B4DFCEB8-3066-42CD-9298-71643DB71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6915" y="3580878"/>
                <a:ext cx="6128226" cy="523220"/>
              </a:xfrm>
              <a:prstGeom prst="rect">
                <a:avLst/>
              </a:prstGeom>
              <a:blipFill>
                <a:blip r:embed="rId12"/>
                <a:stretch>
                  <a:fillRect l="-1791" t="-12791" b="-313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340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84794" y="366437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621558" y="1190444"/>
            <a:ext cx="6479002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119A0-E9A4-4E81-8AEB-8A0C5137CE86}"/>
              </a:ext>
            </a:extLst>
          </p:cNvPr>
          <p:cNvCxnSpPr>
            <a:cxnSpLocks/>
          </p:cNvCxnSpPr>
          <p:nvPr/>
        </p:nvCxnSpPr>
        <p:spPr>
          <a:xfrm flipH="1">
            <a:off x="5324509" y="1900495"/>
            <a:ext cx="306057" cy="2404755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31A8AED-62B5-4287-8C63-8FAEA2852448}"/>
              </a:ext>
            </a:extLst>
          </p:cNvPr>
          <p:cNvCxnSpPr>
            <a:cxnSpLocks/>
          </p:cNvCxnSpPr>
          <p:nvPr/>
        </p:nvCxnSpPr>
        <p:spPr>
          <a:xfrm flipH="1" flipV="1">
            <a:off x="5429859" y="6136103"/>
            <a:ext cx="752918" cy="101613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20">
            <a:extLst>
              <a:ext uri="{FF2B5EF4-FFF2-40B4-BE49-F238E27FC236}">
                <a16:creationId xmlns:a16="http://schemas.microsoft.com/office/drawing/2014/main" id="{4B374CE1-3170-4C2C-9C25-7E9827B95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2" y="759253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399D6850-EFFF-4B5F-A0C0-B5FD46D60BED}"/>
              </a:ext>
            </a:extLst>
          </p:cNvPr>
          <p:cNvSpPr/>
          <p:nvPr/>
        </p:nvSpPr>
        <p:spPr>
          <a:xfrm>
            <a:off x="3642115" y="4487829"/>
            <a:ext cx="1642456" cy="633168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EC063C74-CBDD-4C79-BEF7-FBF670FFB184}"/>
              </a:ext>
            </a:extLst>
          </p:cNvPr>
          <p:cNvSpPr/>
          <p:nvPr/>
        </p:nvSpPr>
        <p:spPr>
          <a:xfrm>
            <a:off x="5878207" y="1282473"/>
            <a:ext cx="6038767" cy="4860000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0" name="TextBox 20">
            <a:extLst>
              <a:ext uri="{FF2B5EF4-FFF2-40B4-BE49-F238E27FC236}">
                <a16:creationId xmlns:a16="http://schemas.microsoft.com/office/drawing/2014/main" id="{44244B65-19AD-4CEC-855F-1FD4B645E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8964" y="1405438"/>
            <a:ext cx="61282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梯度下降法：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61C3DB1-1836-4EAA-954A-05E32B07304D}"/>
                  </a:ext>
                </a:extLst>
              </p:cNvPr>
              <p:cNvSpPr/>
              <p:nvPr/>
            </p:nvSpPr>
            <p:spPr>
              <a:xfrm>
                <a:off x="6851800" y="1652799"/>
                <a:ext cx="4532586" cy="12174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∇</m:t>
                          </m:r>
                          <m: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  <m:r>
                        <a:rPr kumimoji="0" lang="en-US" altLang="zh-CN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6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6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7E00C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sSub>
                            <m:sSubPr>
                              <m:ctrlP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61C3DB1-1836-4EAA-954A-05E32B073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800" y="1652799"/>
                <a:ext cx="4532586" cy="12174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20">
                <a:extLst>
                  <a:ext uri="{FF2B5EF4-FFF2-40B4-BE49-F238E27FC236}">
                    <a16:creationId xmlns:a16="http://schemas.microsoft.com/office/drawing/2014/main" id="{B4DFCEB8-3066-42CD-9298-71643DB71D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6915" y="3580878"/>
                <a:ext cx="6128226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问题</a:t>
                </a:r>
                <a:r>
                  <a:rPr kumimoji="0" lang="en-US" altLang="zh-CN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1</a:t>
                </a:r>
                <a:r>
                  <a:rPr kumimoji="0" lang="zh-CN" alt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：学习率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zh-TW" alt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</m:oMath>
                </a14:m>
                <a:r>
                  <a:rPr kumimoji="0" lang="zh-CN" alt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如何取值？</a:t>
                </a:r>
              </a:p>
            </p:txBody>
          </p:sp>
        </mc:Choice>
        <mc:Fallback xmlns="">
          <p:sp>
            <p:nvSpPr>
              <p:cNvPr id="58" name="TextBox 20">
                <a:extLst>
                  <a:ext uri="{FF2B5EF4-FFF2-40B4-BE49-F238E27FC236}">
                    <a16:creationId xmlns:a16="http://schemas.microsoft.com/office/drawing/2014/main" id="{B4DFCEB8-3066-42CD-9298-71643DB71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6915" y="3580878"/>
                <a:ext cx="6128226" cy="523220"/>
              </a:xfrm>
              <a:prstGeom prst="rect">
                <a:avLst/>
              </a:prstGeom>
              <a:blipFill>
                <a:blip r:embed="rId11"/>
                <a:stretch>
                  <a:fillRect l="-1791" t="-12791" b="-313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20">
            <a:extLst>
              <a:ext uri="{FF2B5EF4-FFF2-40B4-BE49-F238E27FC236}">
                <a16:creationId xmlns:a16="http://schemas.microsoft.com/office/drawing/2014/main" id="{521512F1-9770-4AC5-9216-03FDDF136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0161" y="4120661"/>
            <a:ext cx="61282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问题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：梯度为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0</a:t>
            </a: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就能得到最佳解？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28">
                <a:extLst>
                  <a:ext uri="{FF2B5EF4-FFF2-40B4-BE49-F238E27FC236}">
                    <a16:creationId xmlns:a16="http://schemas.microsoft.com/office/drawing/2014/main" id="{4D9FA91D-2567-452B-9EB7-E83AE1BF97AB}"/>
                  </a:ext>
                </a:extLst>
              </p:cNvPr>
              <p:cNvSpPr txBox="1"/>
              <p:nvPr/>
            </p:nvSpPr>
            <p:spPr>
              <a:xfrm>
                <a:off x="6755877" y="2536187"/>
                <a:ext cx="4510302" cy="1180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𝜂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3" name="文字方塊 28">
                <a:extLst>
                  <a:ext uri="{FF2B5EF4-FFF2-40B4-BE49-F238E27FC236}">
                    <a16:creationId xmlns:a16="http://schemas.microsoft.com/office/drawing/2014/main" id="{4D9FA91D-2567-452B-9EB7-E83AE1BF9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877" y="2536187"/>
                <a:ext cx="4510302" cy="11809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285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7042CE56-F9A8-4218-AA54-C209EDCC0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1011168"/>
            <a:ext cx="511256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dirty="0">
                <a:solidFill>
                  <a:srgbClr val="0000FF"/>
                </a:solidFill>
              </a:rPr>
              <a:t>梯度为</a:t>
            </a:r>
            <a:r>
              <a:rPr lang="en-US" altLang="zh-CN" sz="3200" dirty="0">
                <a:solidFill>
                  <a:srgbClr val="0000FF"/>
                </a:solidFill>
              </a:rPr>
              <a:t>0</a:t>
            </a:r>
            <a:r>
              <a:rPr lang="zh-CN" altLang="en-US" sz="3200" dirty="0">
                <a:solidFill>
                  <a:srgbClr val="0000FF"/>
                </a:solidFill>
              </a:rPr>
              <a:t>时没能得到最佳解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7" name="圖片 22">
            <a:extLst>
              <a:ext uri="{FF2B5EF4-FFF2-40B4-BE49-F238E27FC236}">
                <a16:creationId xmlns:a16="http://schemas.microsoft.com/office/drawing/2014/main" id="{78258122-BD04-4484-BF47-FE6AF858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172" y="1116790"/>
            <a:ext cx="3306852" cy="2701452"/>
          </a:xfrm>
          <a:prstGeom prst="rect">
            <a:avLst/>
          </a:prstGeom>
        </p:spPr>
      </p:pic>
      <p:sp>
        <p:nvSpPr>
          <p:cNvPr id="43" name="橢圓 23">
            <a:extLst>
              <a:ext uri="{FF2B5EF4-FFF2-40B4-BE49-F238E27FC236}">
                <a16:creationId xmlns:a16="http://schemas.microsoft.com/office/drawing/2014/main" id="{7F79076C-42C8-4B3A-B2D7-8376064DE326}"/>
              </a:ext>
            </a:extLst>
          </p:cNvPr>
          <p:cNvSpPr/>
          <p:nvPr/>
        </p:nvSpPr>
        <p:spPr>
          <a:xfrm>
            <a:off x="7750561" y="2526429"/>
            <a:ext cx="186137" cy="186137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D6FFB6A-0F7B-4330-AA08-D16B315063B5}"/>
              </a:ext>
            </a:extLst>
          </p:cNvPr>
          <p:cNvSpPr/>
          <p:nvPr/>
        </p:nvSpPr>
        <p:spPr>
          <a:xfrm>
            <a:off x="7727806" y="1088202"/>
            <a:ext cx="1415772" cy="461665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局部极值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45" name="直線單箭頭接點 3">
            <a:extLst>
              <a:ext uri="{FF2B5EF4-FFF2-40B4-BE49-F238E27FC236}">
                <a16:creationId xmlns:a16="http://schemas.microsoft.com/office/drawing/2014/main" id="{7599438F-6F08-4F49-9723-F4E7600F96ED}"/>
              </a:ext>
            </a:extLst>
          </p:cNvPr>
          <p:cNvCxnSpPr>
            <a:cxnSpLocks/>
          </p:cNvCxnSpPr>
          <p:nvPr/>
        </p:nvCxnSpPr>
        <p:spPr>
          <a:xfrm>
            <a:off x="1846896" y="6075159"/>
            <a:ext cx="3940233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直線單箭頭接點 4">
            <a:extLst>
              <a:ext uri="{FF2B5EF4-FFF2-40B4-BE49-F238E27FC236}">
                <a16:creationId xmlns:a16="http://schemas.microsoft.com/office/drawing/2014/main" id="{48C3D9CB-B859-4D92-BB16-F0F0B3AFC110}"/>
              </a:ext>
            </a:extLst>
          </p:cNvPr>
          <p:cNvCxnSpPr>
            <a:cxnSpLocks/>
          </p:cNvCxnSpPr>
          <p:nvPr/>
        </p:nvCxnSpPr>
        <p:spPr>
          <a:xfrm flipH="1" flipV="1">
            <a:off x="1846897" y="2700192"/>
            <a:ext cx="1" cy="3374967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7" name="文字方塊 6">
            <a:extLst>
              <a:ext uri="{FF2B5EF4-FFF2-40B4-BE49-F238E27FC236}">
                <a16:creationId xmlns:a16="http://schemas.microsoft.com/office/drawing/2014/main" id="{77206770-55F3-4D1F-A33B-4F843B3AF458}"/>
              </a:ext>
            </a:extLst>
          </p:cNvPr>
          <p:cNvSpPr txBox="1"/>
          <p:nvPr/>
        </p:nvSpPr>
        <p:spPr>
          <a:xfrm>
            <a:off x="2827799" y="5567646"/>
            <a:ext cx="1695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迭代次数</a:t>
            </a:r>
            <a:endParaRPr lang="zh-TW" altLang="en-US" sz="24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48" name="文字方塊 7">
            <a:extLst>
              <a:ext uri="{FF2B5EF4-FFF2-40B4-BE49-F238E27FC236}">
                <a16:creationId xmlns:a16="http://schemas.microsoft.com/office/drawing/2014/main" id="{0131DA70-E3BC-4C9F-9312-5A44FD2272F0}"/>
              </a:ext>
            </a:extLst>
          </p:cNvPr>
          <p:cNvSpPr txBox="1"/>
          <p:nvPr/>
        </p:nvSpPr>
        <p:spPr>
          <a:xfrm>
            <a:off x="148881" y="2687664"/>
            <a:ext cx="1555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/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训练阶段损失函数</a:t>
            </a:r>
            <a:endParaRPr lang="zh-TW" altLang="en-US" sz="240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49" name="群組 13">
            <a:extLst>
              <a:ext uri="{FF2B5EF4-FFF2-40B4-BE49-F238E27FC236}">
                <a16:creationId xmlns:a16="http://schemas.microsoft.com/office/drawing/2014/main" id="{43544288-982F-45A8-9828-4156D87FB358}"/>
              </a:ext>
            </a:extLst>
          </p:cNvPr>
          <p:cNvGrpSpPr/>
          <p:nvPr/>
        </p:nvGrpSpPr>
        <p:grpSpPr>
          <a:xfrm>
            <a:off x="2062094" y="2963615"/>
            <a:ext cx="3655031" cy="2254641"/>
            <a:chOff x="2043998" y="2507859"/>
            <a:chExt cx="3655031" cy="2254641"/>
          </a:xfrm>
        </p:grpSpPr>
        <p:sp>
          <p:nvSpPr>
            <p:cNvPr id="50" name="手繪多邊形: 圖案 9">
              <a:extLst>
                <a:ext uri="{FF2B5EF4-FFF2-40B4-BE49-F238E27FC236}">
                  <a16:creationId xmlns:a16="http://schemas.microsoft.com/office/drawing/2014/main" id="{1095BD21-3468-474E-94ED-191387FDD076}"/>
                </a:ext>
              </a:extLst>
            </p:cNvPr>
            <p:cNvSpPr/>
            <p:nvPr/>
          </p:nvSpPr>
          <p:spPr>
            <a:xfrm>
              <a:off x="2043998" y="2507859"/>
              <a:ext cx="2528002" cy="2159385"/>
            </a:xfrm>
            <a:custGeom>
              <a:avLst/>
              <a:gdLst>
                <a:gd name="connsiteX0" fmla="*/ 0 w 3543093"/>
                <a:gd name="connsiteY0" fmla="*/ 0 h 2843077"/>
                <a:gd name="connsiteX1" fmla="*/ 99752 w 3543093"/>
                <a:gd name="connsiteY1" fmla="*/ 182880 h 2843077"/>
                <a:gd name="connsiteX2" fmla="*/ 116378 w 3543093"/>
                <a:gd name="connsiteY2" fmla="*/ 232756 h 2843077"/>
                <a:gd name="connsiteX3" fmla="*/ 133003 w 3543093"/>
                <a:gd name="connsiteY3" fmla="*/ 349135 h 2843077"/>
                <a:gd name="connsiteX4" fmla="*/ 149629 w 3543093"/>
                <a:gd name="connsiteY4" fmla="*/ 482138 h 2843077"/>
                <a:gd name="connsiteX5" fmla="*/ 182880 w 3543093"/>
                <a:gd name="connsiteY5" fmla="*/ 581891 h 2843077"/>
                <a:gd name="connsiteX6" fmla="*/ 232756 w 3543093"/>
                <a:gd name="connsiteY6" fmla="*/ 598516 h 2843077"/>
                <a:gd name="connsiteX7" fmla="*/ 299258 w 3543093"/>
                <a:gd name="connsiteY7" fmla="*/ 415636 h 2843077"/>
                <a:gd name="connsiteX8" fmla="*/ 315883 w 3543093"/>
                <a:gd name="connsiteY8" fmla="*/ 332509 h 2843077"/>
                <a:gd name="connsiteX9" fmla="*/ 349134 w 3543093"/>
                <a:gd name="connsiteY9" fmla="*/ 232756 h 2843077"/>
                <a:gd name="connsiteX10" fmla="*/ 365760 w 3543093"/>
                <a:gd name="connsiteY10" fmla="*/ 814647 h 2843077"/>
                <a:gd name="connsiteX11" fmla="*/ 399011 w 3543093"/>
                <a:gd name="connsiteY11" fmla="*/ 914400 h 2843077"/>
                <a:gd name="connsiteX12" fmla="*/ 415636 w 3543093"/>
                <a:gd name="connsiteY12" fmla="*/ 997527 h 2843077"/>
                <a:gd name="connsiteX13" fmla="*/ 432261 w 3543093"/>
                <a:gd name="connsiteY13" fmla="*/ 1064029 h 2843077"/>
                <a:gd name="connsiteX14" fmla="*/ 465512 w 3543093"/>
                <a:gd name="connsiteY14" fmla="*/ 881149 h 2843077"/>
                <a:gd name="connsiteX15" fmla="*/ 482138 w 3543093"/>
                <a:gd name="connsiteY15" fmla="*/ 714895 h 2843077"/>
                <a:gd name="connsiteX16" fmla="*/ 498763 w 3543093"/>
                <a:gd name="connsiteY16" fmla="*/ 615142 h 2843077"/>
                <a:gd name="connsiteX17" fmla="*/ 532014 w 3543093"/>
                <a:gd name="connsiteY17" fmla="*/ 681644 h 2843077"/>
                <a:gd name="connsiteX18" fmla="*/ 598516 w 3543093"/>
                <a:gd name="connsiteY18" fmla="*/ 1030778 h 2843077"/>
                <a:gd name="connsiteX19" fmla="*/ 648392 w 3543093"/>
                <a:gd name="connsiteY19" fmla="*/ 931026 h 2843077"/>
                <a:gd name="connsiteX20" fmla="*/ 698269 w 3543093"/>
                <a:gd name="connsiteY20" fmla="*/ 847898 h 2843077"/>
                <a:gd name="connsiteX21" fmla="*/ 781396 w 3543093"/>
                <a:gd name="connsiteY21" fmla="*/ 714895 h 2843077"/>
                <a:gd name="connsiteX22" fmla="*/ 798021 w 3543093"/>
                <a:gd name="connsiteY22" fmla="*/ 665018 h 2843077"/>
                <a:gd name="connsiteX23" fmla="*/ 831272 w 3543093"/>
                <a:gd name="connsiteY23" fmla="*/ 615142 h 2843077"/>
                <a:gd name="connsiteX24" fmla="*/ 847898 w 3543093"/>
                <a:gd name="connsiteY24" fmla="*/ 714895 h 2843077"/>
                <a:gd name="connsiteX25" fmla="*/ 864523 w 3543093"/>
                <a:gd name="connsiteY25" fmla="*/ 1030778 h 2843077"/>
                <a:gd name="connsiteX26" fmla="*/ 914400 w 3543093"/>
                <a:gd name="connsiteY26" fmla="*/ 1014153 h 2843077"/>
                <a:gd name="connsiteX27" fmla="*/ 964276 w 3543093"/>
                <a:gd name="connsiteY27" fmla="*/ 864524 h 2843077"/>
                <a:gd name="connsiteX28" fmla="*/ 980901 w 3543093"/>
                <a:gd name="connsiteY28" fmla="*/ 1313411 h 2843077"/>
                <a:gd name="connsiteX29" fmla="*/ 1030778 w 3543093"/>
                <a:gd name="connsiteY29" fmla="*/ 1263535 h 2843077"/>
                <a:gd name="connsiteX30" fmla="*/ 1064029 w 3543093"/>
                <a:gd name="connsiteY30" fmla="*/ 1197033 h 2843077"/>
                <a:gd name="connsiteX31" fmla="*/ 1080654 w 3543093"/>
                <a:gd name="connsiteY31" fmla="*/ 1280160 h 2843077"/>
                <a:gd name="connsiteX32" fmla="*/ 1113905 w 3543093"/>
                <a:gd name="connsiteY32" fmla="*/ 1496291 h 2843077"/>
                <a:gd name="connsiteX33" fmla="*/ 1130531 w 3543093"/>
                <a:gd name="connsiteY33" fmla="*/ 1413164 h 2843077"/>
                <a:gd name="connsiteX34" fmla="*/ 1147156 w 3543093"/>
                <a:gd name="connsiteY34" fmla="*/ 1346662 h 2843077"/>
                <a:gd name="connsiteX35" fmla="*/ 1163781 w 3543093"/>
                <a:gd name="connsiteY35" fmla="*/ 1662546 h 2843077"/>
                <a:gd name="connsiteX36" fmla="*/ 1246909 w 3543093"/>
                <a:gd name="connsiteY36" fmla="*/ 1512916 h 2843077"/>
                <a:gd name="connsiteX37" fmla="*/ 1330036 w 3543093"/>
                <a:gd name="connsiteY37" fmla="*/ 1579418 h 2843077"/>
                <a:gd name="connsiteX38" fmla="*/ 1379912 w 3543093"/>
                <a:gd name="connsiteY38" fmla="*/ 1512916 h 2843077"/>
                <a:gd name="connsiteX39" fmla="*/ 1396538 w 3543093"/>
                <a:gd name="connsiteY39" fmla="*/ 1629295 h 2843077"/>
                <a:gd name="connsiteX40" fmla="*/ 1429789 w 3543093"/>
                <a:gd name="connsiteY40" fmla="*/ 1878676 h 2843077"/>
                <a:gd name="connsiteX41" fmla="*/ 1512916 w 3543093"/>
                <a:gd name="connsiteY41" fmla="*/ 1978429 h 2843077"/>
                <a:gd name="connsiteX42" fmla="*/ 1562792 w 3543093"/>
                <a:gd name="connsiteY42" fmla="*/ 2044931 h 2843077"/>
                <a:gd name="connsiteX43" fmla="*/ 1579418 w 3543093"/>
                <a:gd name="connsiteY43" fmla="*/ 2094807 h 2843077"/>
                <a:gd name="connsiteX44" fmla="*/ 1629294 w 3543093"/>
                <a:gd name="connsiteY44" fmla="*/ 2144684 h 2843077"/>
                <a:gd name="connsiteX45" fmla="*/ 1662545 w 3543093"/>
                <a:gd name="connsiteY45" fmla="*/ 2194560 h 2843077"/>
                <a:gd name="connsiteX46" fmla="*/ 1712421 w 3543093"/>
                <a:gd name="connsiteY46" fmla="*/ 2028306 h 2843077"/>
                <a:gd name="connsiteX47" fmla="*/ 1729047 w 3543093"/>
                <a:gd name="connsiteY47" fmla="*/ 1895302 h 2843077"/>
                <a:gd name="connsiteX48" fmla="*/ 1762298 w 3543093"/>
                <a:gd name="connsiteY48" fmla="*/ 1695796 h 2843077"/>
                <a:gd name="connsiteX49" fmla="*/ 1778923 w 3543093"/>
                <a:gd name="connsiteY49" fmla="*/ 2111433 h 2843077"/>
                <a:gd name="connsiteX50" fmla="*/ 1828800 w 3543093"/>
                <a:gd name="connsiteY50" fmla="*/ 2144684 h 2843077"/>
                <a:gd name="connsiteX51" fmla="*/ 1862051 w 3543093"/>
                <a:gd name="connsiteY51" fmla="*/ 2094807 h 2843077"/>
                <a:gd name="connsiteX52" fmla="*/ 1878676 w 3543093"/>
                <a:gd name="connsiteY52" fmla="*/ 2211186 h 2843077"/>
                <a:gd name="connsiteX53" fmla="*/ 1895301 w 3543093"/>
                <a:gd name="connsiteY53" fmla="*/ 2261062 h 2843077"/>
                <a:gd name="connsiteX54" fmla="*/ 1961803 w 3543093"/>
                <a:gd name="connsiteY54" fmla="*/ 2244436 h 2843077"/>
                <a:gd name="connsiteX55" fmla="*/ 1978429 w 3543093"/>
                <a:gd name="connsiteY55" fmla="*/ 2394066 h 2843077"/>
                <a:gd name="connsiteX56" fmla="*/ 1995054 w 3543093"/>
                <a:gd name="connsiteY56" fmla="*/ 2460567 h 2843077"/>
                <a:gd name="connsiteX57" fmla="*/ 2044931 w 3543093"/>
                <a:gd name="connsiteY57" fmla="*/ 2394066 h 2843077"/>
                <a:gd name="connsiteX58" fmla="*/ 2061556 w 3543093"/>
                <a:gd name="connsiteY58" fmla="*/ 2327564 h 2843077"/>
                <a:gd name="connsiteX59" fmla="*/ 2078181 w 3543093"/>
                <a:gd name="connsiteY59" fmla="*/ 2443942 h 2843077"/>
                <a:gd name="connsiteX60" fmla="*/ 2161309 w 3543093"/>
                <a:gd name="connsiteY60" fmla="*/ 2676698 h 2843077"/>
                <a:gd name="connsiteX61" fmla="*/ 2211185 w 3543093"/>
                <a:gd name="connsiteY61" fmla="*/ 2643447 h 2843077"/>
                <a:gd name="connsiteX62" fmla="*/ 2227811 w 3543093"/>
                <a:gd name="connsiteY62" fmla="*/ 2510444 h 2843077"/>
                <a:gd name="connsiteX63" fmla="*/ 2327563 w 3543093"/>
                <a:gd name="connsiteY63" fmla="*/ 2493818 h 2843077"/>
                <a:gd name="connsiteX64" fmla="*/ 2394065 w 3543093"/>
                <a:gd name="connsiteY64" fmla="*/ 2427316 h 2843077"/>
                <a:gd name="connsiteX65" fmla="*/ 2443941 w 3543093"/>
                <a:gd name="connsiteY65" fmla="*/ 2394066 h 2843077"/>
                <a:gd name="connsiteX66" fmla="*/ 2477192 w 3543093"/>
                <a:gd name="connsiteY66" fmla="*/ 2344189 h 2843077"/>
                <a:gd name="connsiteX67" fmla="*/ 2493818 w 3543093"/>
                <a:gd name="connsiteY67" fmla="*/ 2527069 h 2843077"/>
                <a:gd name="connsiteX68" fmla="*/ 2510443 w 3543093"/>
                <a:gd name="connsiteY68" fmla="*/ 2576946 h 2843077"/>
                <a:gd name="connsiteX69" fmla="*/ 2560320 w 3543093"/>
                <a:gd name="connsiteY69" fmla="*/ 2543695 h 2843077"/>
                <a:gd name="connsiteX70" fmla="*/ 2576945 w 3543093"/>
                <a:gd name="connsiteY70" fmla="*/ 2593571 h 2843077"/>
                <a:gd name="connsiteX71" fmla="*/ 2593571 w 3543093"/>
                <a:gd name="connsiteY71" fmla="*/ 2676698 h 2843077"/>
                <a:gd name="connsiteX72" fmla="*/ 2643447 w 3543093"/>
                <a:gd name="connsiteY72" fmla="*/ 2626822 h 2843077"/>
                <a:gd name="connsiteX73" fmla="*/ 2726574 w 3543093"/>
                <a:gd name="connsiteY73" fmla="*/ 2560320 h 2843077"/>
                <a:gd name="connsiteX74" fmla="*/ 2759825 w 3543093"/>
                <a:gd name="connsiteY74" fmla="*/ 2493818 h 2843077"/>
                <a:gd name="connsiteX75" fmla="*/ 2842952 w 3543093"/>
                <a:gd name="connsiteY75" fmla="*/ 2643447 h 2843077"/>
                <a:gd name="connsiteX76" fmla="*/ 2909454 w 3543093"/>
                <a:gd name="connsiteY76" fmla="*/ 2660073 h 2843077"/>
                <a:gd name="connsiteX77" fmla="*/ 2926080 w 3543093"/>
                <a:gd name="connsiteY77" fmla="*/ 2610196 h 2843077"/>
                <a:gd name="connsiteX78" fmla="*/ 2975956 w 3543093"/>
                <a:gd name="connsiteY78" fmla="*/ 2543695 h 2843077"/>
                <a:gd name="connsiteX79" fmla="*/ 3025832 w 3543093"/>
                <a:gd name="connsiteY79" fmla="*/ 2576946 h 2843077"/>
                <a:gd name="connsiteX80" fmla="*/ 3092334 w 3543093"/>
                <a:gd name="connsiteY80" fmla="*/ 2410691 h 2843077"/>
                <a:gd name="connsiteX81" fmla="*/ 3125585 w 3543093"/>
                <a:gd name="connsiteY81" fmla="*/ 2360815 h 2843077"/>
                <a:gd name="connsiteX82" fmla="*/ 3142211 w 3543093"/>
                <a:gd name="connsiteY82" fmla="*/ 2793076 h 2843077"/>
                <a:gd name="connsiteX83" fmla="*/ 3208712 w 3543093"/>
                <a:gd name="connsiteY83" fmla="*/ 2826327 h 2843077"/>
                <a:gd name="connsiteX84" fmla="*/ 3258589 w 3543093"/>
                <a:gd name="connsiteY84" fmla="*/ 2626822 h 2843077"/>
                <a:gd name="connsiteX85" fmla="*/ 3275214 w 3543093"/>
                <a:gd name="connsiteY85" fmla="*/ 2676698 h 2843077"/>
                <a:gd name="connsiteX86" fmla="*/ 3325091 w 3543093"/>
                <a:gd name="connsiteY86" fmla="*/ 2560320 h 2843077"/>
                <a:gd name="connsiteX87" fmla="*/ 3358341 w 3543093"/>
                <a:gd name="connsiteY87" fmla="*/ 2660073 h 2843077"/>
                <a:gd name="connsiteX88" fmla="*/ 3408218 w 3543093"/>
                <a:gd name="connsiteY88" fmla="*/ 2776451 h 2843077"/>
                <a:gd name="connsiteX89" fmla="*/ 3474720 w 3543093"/>
                <a:gd name="connsiteY89" fmla="*/ 2842953 h 2843077"/>
                <a:gd name="connsiteX90" fmla="*/ 3541221 w 3543093"/>
                <a:gd name="connsiteY90" fmla="*/ 2793076 h 2843077"/>
                <a:gd name="connsiteX91" fmla="*/ 3507971 w 3543093"/>
                <a:gd name="connsiteY91" fmla="*/ 2643447 h 2843077"/>
                <a:gd name="connsiteX92" fmla="*/ 3541221 w 3543093"/>
                <a:gd name="connsiteY92" fmla="*/ 2560320 h 2843077"/>
                <a:gd name="connsiteX0" fmla="*/ 0 w 3769821"/>
                <a:gd name="connsiteY0" fmla="*/ 0 h 2843077"/>
                <a:gd name="connsiteX1" fmla="*/ 99752 w 3769821"/>
                <a:gd name="connsiteY1" fmla="*/ 182880 h 2843077"/>
                <a:gd name="connsiteX2" fmla="*/ 116378 w 3769821"/>
                <a:gd name="connsiteY2" fmla="*/ 232756 h 2843077"/>
                <a:gd name="connsiteX3" fmla="*/ 133003 w 3769821"/>
                <a:gd name="connsiteY3" fmla="*/ 349135 h 2843077"/>
                <a:gd name="connsiteX4" fmla="*/ 149629 w 3769821"/>
                <a:gd name="connsiteY4" fmla="*/ 482138 h 2843077"/>
                <a:gd name="connsiteX5" fmla="*/ 182880 w 3769821"/>
                <a:gd name="connsiteY5" fmla="*/ 581891 h 2843077"/>
                <a:gd name="connsiteX6" fmla="*/ 232756 w 3769821"/>
                <a:gd name="connsiteY6" fmla="*/ 598516 h 2843077"/>
                <a:gd name="connsiteX7" fmla="*/ 299258 w 3769821"/>
                <a:gd name="connsiteY7" fmla="*/ 415636 h 2843077"/>
                <a:gd name="connsiteX8" fmla="*/ 315883 w 3769821"/>
                <a:gd name="connsiteY8" fmla="*/ 332509 h 2843077"/>
                <a:gd name="connsiteX9" fmla="*/ 349134 w 3769821"/>
                <a:gd name="connsiteY9" fmla="*/ 232756 h 2843077"/>
                <a:gd name="connsiteX10" fmla="*/ 365760 w 3769821"/>
                <a:gd name="connsiteY10" fmla="*/ 814647 h 2843077"/>
                <a:gd name="connsiteX11" fmla="*/ 399011 w 3769821"/>
                <a:gd name="connsiteY11" fmla="*/ 914400 h 2843077"/>
                <a:gd name="connsiteX12" fmla="*/ 415636 w 3769821"/>
                <a:gd name="connsiteY12" fmla="*/ 997527 h 2843077"/>
                <a:gd name="connsiteX13" fmla="*/ 432261 w 3769821"/>
                <a:gd name="connsiteY13" fmla="*/ 1064029 h 2843077"/>
                <a:gd name="connsiteX14" fmla="*/ 465512 w 3769821"/>
                <a:gd name="connsiteY14" fmla="*/ 881149 h 2843077"/>
                <a:gd name="connsiteX15" fmla="*/ 482138 w 3769821"/>
                <a:gd name="connsiteY15" fmla="*/ 714895 h 2843077"/>
                <a:gd name="connsiteX16" fmla="*/ 498763 w 3769821"/>
                <a:gd name="connsiteY16" fmla="*/ 615142 h 2843077"/>
                <a:gd name="connsiteX17" fmla="*/ 532014 w 3769821"/>
                <a:gd name="connsiteY17" fmla="*/ 681644 h 2843077"/>
                <a:gd name="connsiteX18" fmla="*/ 598516 w 3769821"/>
                <a:gd name="connsiteY18" fmla="*/ 1030778 h 2843077"/>
                <a:gd name="connsiteX19" fmla="*/ 648392 w 3769821"/>
                <a:gd name="connsiteY19" fmla="*/ 931026 h 2843077"/>
                <a:gd name="connsiteX20" fmla="*/ 698269 w 3769821"/>
                <a:gd name="connsiteY20" fmla="*/ 847898 h 2843077"/>
                <a:gd name="connsiteX21" fmla="*/ 781396 w 3769821"/>
                <a:gd name="connsiteY21" fmla="*/ 714895 h 2843077"/>
                <a:gd name="connsiteX22" fmla="*/ 798021 w 3769821"/>
                <a:gd name="connsiteY22" fmla="*/ 665018 h 2843077"/>
                <a:gd name="connsiteX23" fmla="*/ 831272 w 3769821"/>
                <a:gd name="connsiteY23" fmla="*/ 615142 h 2843077"/>
                <a:gd name="connsiteX24" fmla="*/ 847898 w 3769821"/>
                <a:gd name="connsiteY24" fmla="*/ 714895 h 2843077"/>
                <a:gd name="connsiteX25" fmla="*/ 864523 w 3769821"/>
                <a:gd name="connsiteY25" fmla="*/ 1030778 h 2843077"/>
                <a:gd name="connsiteX26" fmla="*/ 914400 w 3769821"/>
                <a:gd name="connsiteY26" fmla="*/ 1014153 h 2843077"/>
                <a:gd name="connsiteX27" fmla="*/ 964276 w 3769821"/>
                <a:gd name="connsiteY27" fmla="*/ 864524 h 2843077"/>
                <a:gd name="connsiteX28" fmla="*/ 980901 w 3769821"/>
                <a:gd name="connsiteY28" fmla="*/ 1313411 h 2843077"/>
                <a:gd name="connsiteX29" fmla="*/ 1030778 w 3769821"/>
                <a:gd name="connsiteY29" fmla="*/ 1263535 h 2843077"/>
                <a:gd name="connsiteX30" fmla="*/ 1064029 w 3769821"/>
                <a:gd name="connsiteY30" fmla="*/ 1197033 h 2843077"/>
                <a:gd name="connsiteX31" fmla="*/ 1080654 w 3769821"/>
                <a:gd name="connsiteY31" fmla="*/ 1280160 h 2843077"/>
                <a:gd name="connsiteX32" fmla="*/ 1113905 w 3769821"/>
                <a:gd name="connsiteY32" fmla="*/ 1496291 h 2843077"/>
                <a:gd name="connsiteX33" fmla="*/ 1130531 w 3769821"/>
                <a:gd name="connsiteY33" fmla="*/ 1413164 h 2843077"/>
                <a:gd name="connsiteX34" fmla="*/ 1147156 w 3769821"/>
                <a:gd name="connsiteY34" fmla="*/ 1346662 h 2843077"/>
                <a:gd name="connsiteX35" fmla="*/ 1163781 w 3769821"/>
                <a:gd name="connsiteY35" fmla="*/ 1662546 h 2843077"/>
                <a:gd name="connsiteX36" fmla="*/ 1246909 w 3769821"/>
                <a:gd name="connsiteY36" fmla="*/ 1512916 h 2843077"/>
                <a:gd name="connsiteX37" fmla="*/ 1330036 w 3769821"/>
                <a:gd name="connsiteY37" fmla="*/ 1579418 h 2843077"/>
                <a:gd name="connsiteX38" fmla="*/ 1379912 w 3769821"/>
                <a:gd name="connsiteY38" fmla="*/ 1512916 h 2843077"/>
                <a:gd name="connsiteX39" fmla="*/ 1396538 w 3769821"/>
                <a:gd name="connsiteY39" fmla="*/ 1629295 h 2843077"/>
                <a:gd name="connsiteX40" fmla="*/ 1429789 w 3769821"/>
                <a:gd name="connsiteY40" fmla="*/ 1878676 h 2843077"/>
                <a:gd name="connsiteX41" fmla="*/ 1512916 w 3769821"/>
                <a:gd name="connsiteY41" fmla="*/ 1978429 h 2843077"/>
                <a:gd name="connsiteX42" fmla="*/ 1562792 w 3769821"/>
                <a:gd name="connsiteY42" fmla="*/ 2044931 h 2843077"/>
                <a:gd name="connsiteX43" fmla="*/ 1579418 w 3769821"/>
                <a:gd name="connsiteY43" fmla="*/ 2094807 h 2843077"/>
                <a:gd name="connsiteX44" fmla="*/ 1629294 w 3769821"/>
                <a:gd name="connsiteY44" fmla="*/ 2144684 h 2843077"/>
                <a:gd name="connsiteX45" fmla="*/ 1662545 w 3769821"/>
                <a:gd name="connsiteY45" fmla="*/ 2194560 h 2843077"/>
                <a:gd name="connsiteX46" fmla="*/ 1712421 w 3769821"/>
                <a:gd name="connsiteY46" fmla="*/ 2028306 h 2843077"/>
                <a:gd name="connsiteX47" fmla="*/ 1729047 w 3769821"/>
                <a:gd name="connsiteY47" fmla="*/ 1895302 h 2843077"/>
                <a:gd name="connsiteX48" fmla="*/ 1762298 w 3769821"/>
                <a:gd name="connsiteY48" fmla="*/ 1695796 h 2843077"/>
                <a:gd name="connsiteX49" fmla="*/ 1778923 w 3769821"/>
                <a:gd name="connsiteY49" fmla="*/ 2111433 h 2843077"/>
                <a:gd name="connsiteX50" fmla="*/ 1828800 w 3769821"/>
                <a:gd name="connsiteY50" fmla="*/ 2144684 h 2843077"/>
                <a:gd name="connsiteX51" fmla="*/ 1862051 w 3769821"/>
                <a:gd name="connsiteY51" fmla="*/ 2094807 h 2843077"/>
                <a:gd name="connsiteX52" fmla="*/ 1878676 w 3769821"/>
                <a:gd name="connsiteY52" fmla="*/ 2211186 h 2843077"/>
                <a:gd name="connsiteX53" fmla="*/ 1895301 w 3769821"/>
                <a:gd name="connsiteY53" fmla="*/ 2261062 h 2843077"/>
                <a:gd name="connsiteX54" fmla="*/ 1961803 w 3769821"/>
                <a:gd name="connsiteY54" fmla="*/ 2244436 h 2843077"/>
                <a:gd name="connsiteX55" fmla="*/ 1978429 w 3769821"/>
                <a:gd name="connsiteY55" fmla="*/ 2394066 h 2843077"/>
                <a:gd name="connsiteX56" fmla="*/ 1995054 w 3769821"/>
                <a:gd name="connsiteY56" fmla="*/ 2460567 h 2843077"/>
                <a:gd name="connsiteX57" fmla="*/ 2044931 w 3769821"/>
                <a:gd name="connsiteY57" fmla="*/ 2394066 h 2843077"/>
                <a:gd name="connsiteX58" fmla="*/ 2061556 w 3769821"/>
                <a:gd name="connsiteY58" fmla="*/ 2327564 h 2843077"/>
                <a:gd name="connsiteX59" fmla="*/ 2078181 w 3769821"/>
                <a:gd name="connsiteY59" fmla="*/ 2443942 h 2843077"/>
                <a:gd name="connsiteX60" fmla="*/ 2161309 w 3769821"/>
                <a:gd name="connsiteY60" fmla="*/ 2676698 h 2843077"/>
                <a:gd name="connsiteX61" fmla="*/ 2211185 w 3769821"/>
                <a:gd name="connsiteY61" fmla="*/ 2643447 h 2843077"/>
                <a:gd name="connsiteX62" fmla="*/ 2227811 w 3769821"/>
                <a:gd name="connsiteY62" fmla="*/ 2510444 h 2843077"/>
                <a:gd name="connsiteX63" fmla="*/ 2327563 w 3769821"/>
                <a:gd name="connsiteY63" fmla="*/ 2493818 h 2843077"/>
                <a:gd name="connsiteX64" fmla="*/ 2394065 w 3769821"/>
                <a:gd name="connsiteY64" fmla="*/ 2427316 h 2843077"/>
                <a:gd name="connsiteX65" fmla="*/ 2443941 w 3769821"/>
                <a:gd name="connsiteY65" fmla="*/ 2394066 h 2843077"/>
                <a:gd name="connsiteX66" fmla="*/ 2477192 w 3769821"/>
                <a:gd name="connsiteY66" fmla="*/ 2344189 h 2843077"/>
                <a:gd name="connsiteX67" fmla="*/ 2493818 w 3769821"/>
                <a:gd name="connsiteY67" fmla="*/ 2527069 h 2843077"/>
                <a:gd name="connsiteX68" fmla="*/ 2510443 w 3769821"/>
                <a:gd name="connsiteY68" fmla="*/ 2576946 h 2843077"/>
                <a:gd name="connsiteX69" fmla="*/ 2560320 w 3769821"/>
                <a:gd name="connsiteY69" fmla="*/ 2543695 h 2843077"/>
                <a:gd name="connsiteX70" fmla="*/ 2576945 w 3769821"/>
                <a:gd name="connsiteY70" fmla="*/ 2593571 h 2843077"/>
                <a:gd name="connsiteX71" fmla="*/ 2593571 w 3769821"/>
                <a:gd name="connsiteY71" fmla="*/ 2676698 h 2843077"/>
                <a:gd name="connsiteX72" fmla="*/ 2643447 w 3769821"/>
                <a:gd name="connsiteY72" fmla="*/ 2626822 h 2843077"/>
                <a:gd name="connsiteX73" fmla="*/ 2726574 w 3769821"/>
                <a:gd name="connsiteY73" fmla="*/ 2560320 h 2843077"/>
                <a:gd name="connsiteX74" fmla="*/ 2759825 w 3769821"/>
                <a:gd name="connsiteY74" fmla="*/ 2493818 h 2843077"/>
                <a:gd name="connsiteX75" fmla="*/ 2842952 w 3769821"/>
                <a:gd name="connsiteY75" fmla="*/ 2643447 h 2843077"/>
                <a:gd name="connsiteX76" fmla="*/ 2909454 w 3769821"/>
                <a:gd name="connsiteY76" fmla="*/ 2660073 h 2843077"/>
                <a:gd name="connsiteX77" fmla="*/ 2926080 w 3769821"/>
                <a:gd name="connsiteY77" fmla="*/ 2610196 h 2843077"/>
                <a:gd name="connsiteX78" fmla="*/ 2975956 w 3769821"/>
                <a:gd name="connsiteY78" fmla="*/ 2543695 h 2843077"/>
                <a:gd name="connsiteX79" fmla="*/ 3025832 w 3769821"/>
                <a:gd name="connsiteY79" fmla="*/ 2576946 h 2843077"/>
                <a:gd name="connsiteX80" fmla="*/ 3092334 w 3769821"/>
                <a:gd name="connsiteY80" fmla="*/ 2410691 h 2843077"/>
                <a:gd name="connsiteX81" fmla="*/ 3125585 w 3769821"/>
                <a:gd name="connsiteY81" fmla="*/ 2360815 h 2843077"/>
                <a:gd name="connsiteX82" fmla="*/ 3142211 w 3769821"/>
                <a:gd name="connsiteY82" fmla="*/ 2793076 h 2843077"/>
                <a:gd name="connsiteX83" fmla="*/ 3208712 w 3769821"/>
                <a:gd name="connsiteY83" fmla="*/ 2826327 h 2843077"/>
                <a:gd name="connsiteX84" fmla="*/ 3258589 w 3769821"/>
                <a:gd name="connsiteY84" fmla="*/ 2626822 h 2843077"/>
                <a:gd name="connsiteX85" fmla="*/ 3275214 w 3769821"/>
                <a:gd name="connsiteY85" fmla="*/ 2676698 h 2843077"/>
                <a:gd name="connsiteX86" fmla="*/ 3325091 w 3769821"/>
                <a:gd name="connsiteY86" fmla="*/ 2560320 h 2843077"/>
                <a:gd name="connsiteX87" fmla="*/ 3358341 w 3769821"/>
                <a:gd name="connsiteY87" fmla="*/ 2660073 h 2843077"/>
                <a:gd name="connsiteX88" fmla="*/ 3408218 w 3769821"/>
                <a:gd name="connsiteY88" fmla="*/ 2776451 h 2843077"/>
                <a:gd name="connsiteX89" fmla="*/ 3474720 w 3769821"/>
                <a:gd name="connsiteY89" fmla="*/ 2842953 h 2843077"/>
                <a:gd name="connsiteX90" fmla="*/ 3541221 w 3769821"/>
                <a:gd name="connsiteY90" fmla="*/ 2793076 h 2843077"/>
                <a:gd name="connsiteX91" fmla="*/ 3507971 w 3769821"/>
                <a:gd name="connsiteY91" fmla="*/ 2643447 h 2843077"/>
                <a:gd name="connsiteX92" fmla="*/ 3769821 w 3769821"/>
                <a:gd name="connsiteY92" fmla="*/ 2465897 h 2843077"/>
                <a:gd name="connsiteX0" fmla="*/ 0 w 3769821"/>
                <a:gd name="connsiteY0" fmla="*/ 0 h 2843077"/>
                <a:gd name="connsiteX1" fmla="*/ 99752 w 3769821"/>
                <a:gd name="connsiteY1" fmla="*/ 182880 h 2843077"/>
                <a:gd name="connsiteX2" fmla="*/ 116378 w 3769821"/>
                <a:gd name="connsiteY2" fmla="*/ 232756 h 2843077"/>
                <a:gd name="connsiteX3" fmla="*/ 133003 w 3769821"/>
                <a:gd name="connsiteY3" fmla="*/ 349135 h 2843077"/>
                <a:gd name="connsiteX4" fmla="*/ 149629 w 3769821"/>
                <a:gd name="connsiteY4" fmla="*/ 482138 h 2843077"/>
                <a:gd name="connsiteX5" fmla="*/ 182880 w 3769821"/>
                <a:gd name="connsiteY5" fmla="*/ 581891 h 2843077"/>
                <a:gd name="connsiteX6" fmla="*/ 232756 w 3769821"/>
                <a:gd name="connsiteY6" fmla="*/ 598516 h 2843077"/>
                <a:gd name="connsiteX7" fmla="*/ 299258 w 3769821"/>
                <a:gd name="connsiteY7" fmla="*/ 415636 h 2843077"/>
                <a:gd name="connsiteX8" fmla="*/ 315883 w 3769821"/>
                <a:gd name="connsiteY8" fmla="*/ 332509 h 2843077"/>
                <a:gd name="connsiteX9" fmla="*/ 349134 w 3769821"/>
                <a:gd name="connsiteY9" fmla="*/ 232756 h 2843077"/>
                <a:gd name="connsiteX10" fmla="*/ 365760 w 3769821"/>
                <a:gd name="connsiteY10" fmla="*/ 814647 h 2843077"/>
                <a:gd name="connsiteX11" fmla="*/ 399011 w 3769821"/>
                <a:gd name="connsiteY11" fmla="*/ 914400 h 2843077"/>
                <a:gd name="connsiteX12" fmla="*/ 415636 w 3769821"/>
                <a:gd name="connsiteY12" fmla="*/ 997527 h 2843077"/>
                <a:gd name="connsiteX13" fmla="*/ 432261 w 3769821"/>
                <a:gd name="connsiteY13" fmla="*/ 1064029 h 2843077"/>
                <a:gd name="connsiteX14" fmla="*/ 465512 w 3769821"/>
                <a:gd name="connsiteY14" fmla="*/ 881149 h 2843077"/>
                <a:gd name="connsiteX15" fmla="*/ 482138 w 3769821"/>
                <a:gd name="connsiteY15" fmla="*/ 714895 h 2843077"/>
                <a:gd name="connsiteX16" fmla="*/ 498763 w 3769821"/>
                <a:gd name="connsiteY16" fmla="*/ 615142 h 2843077"/>
                <a:gd name="connsiteX17" fmla="*/ 532014 w 3769821"/>
                <a:gd name="connsiteY17" fmla="*/ 681644 h 2843077"/>
                <a:gd name="connsiteX18" fmla="*/ 598516 w 3769821"/>
                <a:gd name="connsiteY18" fmla="*/ 1030778 h 2843077"/>
                <a:gd name="connsiteX19" fmla="*/ 648392 w 3769821"/>
                <a:gd name="connsiteY19" fmla="*/ 931026 h 2843077"/>
                <a:gd name="connsiteX20" fmla="*/ 698269 w 3769821"/>
                <a:gd name="connsiteY20" fmla="*/ 847898 h 2843077"/>
                <a:gd name="connsiteX21" fmla="*/ 781396 w 3769821"/>
                <a:gd name="connsiteY21" fmla="*/ 714895 h 2843077"/>
                <a:gd name="connsiteX22" fmla="*/ 798021 w 3769821"/>
                <a:gd name="connsiteY22" fmla="*/ 665018 h 2843077"/>
                <a:gd name="connsiteX23" fmla="*/ 831272 w 3769821"/>
                <a:gd name="connsiteY23" fmla="*/ 615142 h 2843077"/>
                <a:gd name="connsiteX24" fmla="*/ 847898 w 3769821"/>
                <a:gd name="connsiteY24" fmla="*/ 714895 h 2843077"/>
                <a:gd name="connsiteX25" fmla="*/ 864523 w 3769821"/>
                <a:gd name="connsiteY25" fmla="*/ 1030778 h 2843077"/>
                <a:gd name="connsiteX26" fmla="*/ 914400 w 3769821"/>
                <a:gd name="connsiteY26" fmla="*/ 1014153 h 2843077"/>
                <a:gd name="connsiteX27" fmla="*/ 964276 w 3769821"/>
                <a:gd name="connsiteY27" fmla="*/ 864524 h 2843077"/>
                <a:gd name="connsiteX28" fmla="*/ 980901 w 3769821"/>
                <a:gd name="connsiteY28" fmla="*/ 1313411 h 2843077"/>
                <a:gd name="connsiteX29" fmla="*/ 1030778 w 3769821"/>
                <a:gd name="connsiteY29" fmla="*/ 1263535 h 2843077"/>
                <a:gd name="connsiteX30" fmla="*/ 1064029 w 3769821"/>
                <a:gd name="connsiteY30" fmla="*/ 1197033 h 2843077"/>
                <a:gd name="connsiteX31" fmla="*/ 1080654 w 3769821"/>
                <a:gd name="connsiteY31" fmla="*/ 1280160 h 2843077"/>
                <a:gd name="connsiteX32" fmla="*/ 1113905 w 3769821"/>
                <a:gd name="connsiteY32" fmla="*/ 1496291 h 2843077"/>
                <a:gd name="connsiteX33" fmla="*/ 1130531 w 3769821"/>
                <a:gd name="connsiteY33" fmla="*/ 1413164 h 2843077"/>
                <a:gd name="connsiteX34" fmla="*/ 1147156 w 3769821"/>
                <a:gd name="connsiteY34" fmla="*/ 1346662 h 2843077"/>
                <a:gd name="connsiteX35" fmla="*/ 1163781 w 3769821"/>
                <a:gd name="connsiteY35" fmla="*/ 1662546 h 2843077"/>
                <a:gd name="connsiteX36" fmla="*/ 1246909 w 3769821"/>
                <a:gd name="connsiteY36" fmla="*/ 1512916 h 2843077"/>
                <a:gd name="connsiteX37" fmla="*/ 1330036 w 3769821"/>
                <a:gd name="connsiteY37" fmla="*/ 1579418 h 2843077"/>
                <a:gd name="connsiteX38" fmla="*/ 1379912 w 3769821"/>
                <a:gd name="connsiteY38" fmla="*/ 1512916 h 2843077"/>
                <a:gd name="connsiteX39" fmla="*/ 1396538 w 3769821"/>
                <a:gd name="connsiteY39" fmla="*/ 1629295 h 2843077"/>
                <a:gd name="connsiteX40" fmla="*/ 1429789 w 3769821"/>
                <a:gd name="connsiteY40" fmla="*/ 1878676 h 2843077"/>
                <a:gd name="connsiteX41" fmla="*/ 1512916 w 3769821"/>
                <a:gd name="connsiteY41" fmla="*/ 1978429 h 2843077"/>
                <a:gd name="connsiteX42" fmla="*/ 1562792 w 3769821"/>
                <a:gd name="connsiteY42" fmla="*/ 2044931 h 2843077"/>
                <a:gd name="connsiteX43" fmla="*/ 1579418 w 3769821"/>
                <a:gd name="connsiteY43" fmla="*/ 2094807 h 2843077"/>
                <a:gd name="connsiteX44" fmla="*/ 1629294 w 3769821"/>
                <a:gd name="connsiteY44" fmla="*/ 2144684 h 2843077"/>
                <a:gd name="connsiteX45" fmla="*/ 1662545 w 3769821"/>
                <a:gd name="connsiteY45" fmla="*/ 2194560 h 2843077"/>
                <a:gd name="connsiteX46" fmla="*/ 1712421 w 3769821"/>
                <a:gd name="connsiteY46" fmla="*/ 2028306 h 2843077"/>
                <a:gd name="connsiteX47" fmla="*/ 1729047 w 3769821"/>
                <a:gd name="connsiteY47" fmla="*/ 1895302 h 2843077"/>
                <a:gd name="connsiteX48" fmla="*/ 1762298 w 3769821"/>
                <a:gd name="connsiteY48" fmla="*/ 1695796 h 2843077"/>
                <a:gd name="connsiteX49" fmla="*/ 1778923 w 3769821"/>
                <a:gd name="connsiteY49" fmla="*/ 2111433 h 2843077"/>
                <a:gd name="connsiteX50" fmla="*/ 1828800 w 3769821"/>
                <a:gd name="connsiteY50" fmla="*/ 2144684 h 2843077"/>
                <a:gd name="connsiteX51" fmla="*/ 1862051 w 3769821"/>
                <a:gd name="connsiteY51" fmla="*/ 2094807 h 2843077"/>
                <a:gd name="connsiteX52" fmla="*/ 1878676 w 3769821"/>
                <a:gd name="connsiteY52" fmla="*/ 2211186 h 2843077"/>
                <a:gd name="connsiteX53" fmla="*/ 1895301 w 3769821"/>
                <a:gd name="connsiteY53" fmla="*/ 2261062 h 2843077"/>
                <a:gd name="connsiteX54" fmla="*/ 1961803 w 3769821"/>
                <a:gd name="connsiteY54" fmla="*/ 2244436 h 2843077"/>
                <a:gd name="connsiteX55" fmla="*/ 1978429 w 3769821"/>
                <a:gd name="connsiteY55" fmla="*/ 2394066 h 2843077"/>
                <a:gd name="connsiteX56" fmla="*/ 1995054 w 3769821"/>
                <a:gd name="connsiteY56" fmla="*/ 2460567 h 2843077"/>
                <a:gd name="connsiteX57" fmla="*/ 2044931 w 3769821"/>
                <a:gd name="connsiteY57" fmla="*/ 2394066 h 2843077"/>
                <a:gd name="connsiteX58" fmla="*/ 2061556 w 3769821"/>
                <a:gd name="connsiteY58" fmla="*/ 2327564 h 2843077"/>
                <a:gd name="connsiteX59" fmla="*/ 2078181 w 3769821"/>
                <a:gd name="connsiteY59" fmla="*/ 2443942 h 2843077"/>
                <a:gd name="connsiteX60" fmla="*/ 2161309 w 3769821"/>
                <a:gd name="connsiteY60" fmla="*/ 2676698 h 2843077"/>
                <a:gd name="connsiteX61" fmla="*/ 2211185 w 3769821"/>
                <a:gd name="connsiteY61" fmla="*/ 2643447 h 2843077"/>
                <a:gd name="connsiteX62" fmla="*/ 2227811 w 3769821"/>
                <a:gd name="connsiteY62" fmla="*/ 2510444 h 2843077"/>
                <a:gd name="connsiteX63" fmla="*/ 2327563 w 3769821"/>
                <a:gd name="connsiteY63" fmla="*/ 2493818 h 2843077"/>
                <a:gd name="connsiteX64" fmla="*/ 2394065 w 3769821"/>
                <a:gd name="connsiteY64" fmla="*/ 2427316 h 2843077"/>
                <a:gd name="connsiteX65" fmla="*/ 2443941 w 3769821"/>
                <a:gd name="connsiteY65" fmla="*/ 2394066 h 2843077"/>
                <a:gd name="connsiteX66" fmla="*/ 2477192 w 3769821"/>
                <a:gd name="connsiteY66" fmla="*/ 2344189 h 2843077"/>
                <a:gd name="connsiteX67" fmla="*/ 2493818 w 3769821"/>
                <a:gd name="connsiteY67" fmla="*/ 2527069 h 2843077"/>
                <a:gd name="connsiteX68" fmla="*/ 2510443 w 3769821"/>
                <a:gd name="connsiteY68" fmla="*/ 2576946 h 2843077"/>
                <a:gd name="connsiteX69" fmla="*/ 2560320 w 3769821"/>
                <a:gd name="connsiteY69" fmla="*/ 2543695 h 2843077"/>
                <a:gd name="connsiteX70" fmla="*/ 2576945 w 3769821"/>
                <a:gd name="connsiteY70" fmla="*/ 2593571 h 2843077"/>
                <a:gd name="connsiteX71" fmla="*/ 2593571 w 3769821"/>
                <a:gd name="connsiteY71" fmla="*/ 2676698 h 2843077"/>
                <a:gd name="connsiteX72" fmla="*/ 2643447 w 3769821"/>
                <a:gd name="connsiteY72" fmla="*/ 2626822 h 2843077"/>
                <a:gd name="connsiteX73" fmla="*/ 2726574 w 3769821"/>
                <a:gd name="connsiteY73" fmla="*/ 2560320 h 2843077"/>
                <a:gd name="connsiteX74" fmla="*/ 2759825 w 3769821"/>
                <a:gd name="connsiteY74" fmla="*/ 2493818 h 2843077"/>
                <a:gd name="connsiteX75" fmla="*/ 2842952 w 3769821"/>
                <a:gd name="connsiteY75" fmla="*/ 2643447 h 2843077"/>
                <a:gd name="connsiteX76" fmla="*/ 2909454 w 3769821"/>
                <a:gd name="connsiteY76" fmla="*/ 2660073 h 2843077"/>
                <a:gd name="connsiteX77" fmla="*/ 2926080 w 3769821"/>
                <a:gd name="connsiteY77" fmla="*/ 2610196 h 2843077"/>
                <a:gd name="connsiteX78" fmla="*/ 2975956 w 3769821"/>
                <a:gd name="connsiteY78" fmla="*/ 2543695 h 2843077"/>
                <a:gd name="connsiteX79" fmla="*/ 3025832 w 3769821"/>
                <a:gd name="connsiteY79" fmla="*/ 2576946 h 2843077"/>
                <a:gd name="connsiteX80" fmla="*/ 3092334 w 3769821"/>
                <a:gd name="connsiteY80" fmla="*/ 2410691 h 2843077"/>
                <a:gd name="connsiteX81" fmla="*/ 3125585 w 3769821"/>
                <a:gd name="connsiteY81" fmla="*/ 2360815 h 2843077"/>
                <a:gd name="connsiteX82" fmla="*/ 3142211 w 3769821"/>
                <a:gd name="connsiteY82" fmla="*/ 2793076 h 2843077"/>
                <a:gd name="connsiteX83" fmla="*/ 3208712 w 3769821"/>
                <a:gd name="connsiteY83" fmla="*/ 2826327 h 2843077"/>
                <a:gd name="connsiteX84" fmla="*/ 3258589 w 3769821"/>
                <a:gd name="connsiteY84" fmla="*/ 2626822 h 2843077"/>
                <a:gd name="connsiteX85" fmla="*/ 3275214 w 3769821"/>
                <a:gd name="connsiteY85" fmla="*/ 2676698 h 2843077"/>
                <a:gd name="connsiteX86" fmla="*/ 3325091 w 3769821"/>
                <a:gd name="connsiteY86" fmla="*/ 2560320 h 2843077"/>
                <a:gd name="connsiteX87" fmla="*/ 3358341 w 3769821"/>
                <a:gd name="connsiteY87" fmla="*/ 2660073 h 2843077"/>
                <a:gd name="connsiteX88" fmla="*/ 3408218 w 3769821"/>
                <a:gd name="connsiteY88" fmla="*/ 2776451 h 2843077"/>
                <a:gd name="connsiteX89" fmla="*/ 3474720 w 3769821"/>
                <a:gd name="connsiteY89" fmla="*/ 2842953 h 2843077"/>
                <a:gd name="connsiteX90" fmla="*/ 3541221 w 3769821"/>
                <a:gd name="connsiteY90" fmla="*/ 2793076 h 2843077"/>
                <a:gd name="connsiteX91" fmla="*/ 3622271 w 3769821"/>
                <a:gd name="connsiteY91" fmla="*/ 2706396 h 2843077"/>
                <a:gd name="connsiteX92" fmla="*/ 3769821 w 3769821"/>
                <a:gd name="connsiteY92" fmla="*/ 2465897 h 2843077"/>
                <a:gd name="connsiteX0" fmla="*/ 0 w 3706321"/>
                <a:gd name="connsiteY0" fmla="*/ 0 h 2843077"/>
                <a:gd name="connsiteX1" fmla="*/ 99752 w 3706321"/>
                <a:gd name="connsiteY1" fmla="*/ 182880 h 2843077"/>
                <a:gd name="connsiteX2" fmla="*/ 116378 w 3706321"/>
                <a:gd name="connsiteY2" fmla="*/ 232756 h 2843077"/>
                <a:gd name="connsiteX3" fmla="*/ 133003 w 3706321"/>
                <a:gd name="connsiteY3" fmla="*/ 349135 h 2843077"/>
                <a:gd name="connsiteX4" fmla="*/ 149629 w 3706321"/>
                <a:gd name="connsiteY4" fmla="*/ 482138 h 2843077"/>
                <a:gd name="connsiteX5" fmla="*/ 182880 w 3706321"/>
                <a:gd name="connsiteY5" fmla="*/ 581891 h 2843077"/>
                <a:gd name="connsiteX6" fmla="*/ 232756 w 3706321"/>
                <a:gd name="connsiteY6" fmla="*/ 598516 h 2843077"/>
                <a:gd name="connsiteX7" fmla="*/ 299258 w 3706321"/>
                <a:gd name="connsiteY7" fmla="*/ 415636 h 2843077"/>
                <a:gd name="connsiteX8" fmla="*/ 315883 w 3706321"/>
                <a:gd name="connsiteY8" fmla="*/ 332509 h 2843077"/>
                <a:gd name="connsiteX9" fmla="*/ 349134 w 3706321"/>
                <a:gd name="connsiteY9" fmla="*/ 232756 h 2843077"/>
                <a:gd name="connsiteX10" fmla="*/ 365760 w 3706321"/>
                <a:gd name="connsiteY10" fmla="*/ 814647 h 2843077"/>
                <a:gd name="connsiteX11" fmla="*/ 399011 w 3706321"/>
                <a:gd name="connsiteY11" fmla="*/ 914400 h 2843077"/>
                <a:gd name="connsiteX12" fmla="*/ 415636 w 3706321"/>
                <a:gd name="connsiteY12" fmla="*/ 997527 h 2843077"/>
                <a:gd name="connsiteX13" fmla="*/ 432261 w 3706321"/>
                <a:gd name="connsiteY13" fmla="*/ 1064029 h 2843077"/>
                <a:gd name="connsiteX14" fmla="*/ 465512 w 3706321"/>
                <a:gd name="connsiteY14" fmla="*/ 881149 h 2843077"/>
                <a:gd name="connsiteX15" fmla="*/ 482138 w 3706321"/>
                <a:gd name="connsiteY15" fmla="*/ 714895 h 2843077"/>
                <a:gd name="connsiteX16" fmla="*/ 498763 w 3706321"/>
                <a:gd name="connsiteY16" fmla="*/ 615142 h 2843077"/>
                <a:gd name="connsiteX17" fmla="*/ 532014 w 3706321"/>
                <a:gd name="connsiteY17" fmla="*/ 681644 h 2843077"/>
                <a:gd name="connsiteX18" fmla="*/ 598516 w 3706321"/>
                <a:gd name="connsiteY18" fmla="*/ 1030778 h 2843077"/>
                <a:gd name="connsiteX19" fmla="*/ 648392 w 3706321"/>
                <a:gd name="connsiteY19" fmla="*/ 931026 h 2843077"/>
                <a:gd name="connsiteX20" fmla="*/ 698269 w 3706321"/>
                <a:gd name="connsiteY20" fmla="*/ 847898 h 2843077"/>
                <a:gd name="connsiteX21" fmla="*/ 781396 w 3706321"/>
                <a:gd name="connsiteY21" fmla="*/ 714895 h 2843077"/>
                <a:gd name="connsiteX22" fmla="*/ 798021 w 3706321"/>
                <a:gd name="connsiteY22" fmla="*/ 665018 h 2843077"/>
                <a:gd name="connsiteX23" fmla="*/ 831272 w 3706321"/>
                <a:gd name="connsiteY23" fmla="*/ 615142 h 2843077"/>
                <a:gd name="connsiteX24" fmla="*/ 847898 w 3706321"/>
                <a:gd name="connsiteY24" fmla="*/ 714895 h 2843077"/>
                <a:gd name="connsiteX25" fmla="*/ 864523 w 3706321"/>
                <a:gd name="connsiteY25" fmla="*/ 1030778 h 2843077"/>
                <a:gd name="connsiteX26" fmla="*/ 914400 w 3706321"/>
                <a:gd name="connsiteY26" fmla="*/ 1014153 h 2843077"/>
                <a:gd name="connsiteX27" fmla="*/ 964276 w 3706321"/>
                <a:gd name="connsiteY27" fmla="*/ 864524 h 2843077"/>
                <a:gd name="connsiteX28" fmla="*/ 980901 w 3706321"/>
                <a:gd name="connsiteY28" fmla="*/ 1313411 h 2843077"/>
                <a:gd name="connsiteX29" fmla="*/ 1030778 w 3706321"/>
                <a:gd name="connsiteY29" fmla="*/ 1263535 h 2843077"/>
                <a:gd name="connsiteX30" fmla="*/ 1064029 w 3706321"/>
                <a:gd name="connsiteY30" fmla="*/ 1197033 h 2843077"/>
                <a:gd name="connsiteX31" fmla="*/ 1080654 w 3706321"/>
                <a:gd name="connsiteY31" fmla="*/ 1280160 h 2843077"/>
                <a:gd name="connsiteX32" fmla="*/ 1113905 w 3706321"/>
                <a:gd name="connsiteY32" fmla="*/ 1496291 h 2843077"/>
                <a:gd name="connsiteX33" fmla="*/ 1130531 w 3706321"/>
                <a:gd name="connsiteY33" fmla="*/ 1413164 h 2843077"/>
                <a:gd name="connsiteX34" fmla="*/ 1147156 w 3706321"/>
                <a:gd name="connsiteY34" fmla="*/ 1346662 h 2843077"/>
                <a:gd name="connsiteX35" fmla="*/ 1163781 w 3706321"/>
                <a:gd name="connsiteY35" fmla="*/ 1662546 h 2843077"/>
                <a:gd name="connsiteX36" fmla="*/ 1246909 w 3706321"/>
                <a:gd name="connsiteY36" fmla="*/ 1512916 h 2843077"/>
                <a:gd name="connsiteX37" fmla="*/ 1330036 w 3706321"/>
                <a:gd name="connsiteY37" fmla="*/ 1579418 h 2843077"/>
                <a:gd name="connsiteX38" fmla="*/ 1379912 w 3706321"/>
                <a:gd name="connsiteY38" fmla="*/ 1512916 h 2843077"/>
                <a:gd name="connsiteX39" fmla="*/ 1396538 w 3706321"/>
                <a:gd name="connsiteY39" fmla="*/ 1629295 h 2843077"/>
                <a:gd name="connsiteX40" fmla="*/ 1429789 w 3706321"/>
                <a:gd name="connsiteY40" fmla="*/ 1878676 h 2843077"/>
                <a:gd name="connsiteX41" fmla="*/ 1512916 w 3706321"/>
                <a:gd name="connsiteY41" fmla="*/ 1978429 h 2843077"/>
                <a:gd name="connsiteX42" fmla="*/ 1562792 w 3706321"/>
                <a:gd name="connsiteY42" fmla="*/ 2044931 h 2843077"/>
                <a:gd name="connsiteX43" fmla="*/ 1579418 w 3706321"/>
                <a:gd name="connsiteY43" fmla="*/ 2094807 h 2843077"/>
                <a:gd name="connsiteX44" fmla="*/ 1629294 w 3706321"/>
                <a:gd name="connsiteY44" fmla="*/ 2144684 h 2843077"/>
                <a:gd name="connsiteX45" fmla="*/ 1662545 w 3706321"/>
                <a:gd name="connsiteY45" fmla="*/ 2194560 h 2843077"/>
                <a:gd name="connsiteX46" fmla="*/ 1712421 w 3706321"/>
                <a:gd name="connsiteY46" fmla="*/ 2028306 h 2843077"/>
                <a:gd name="connsiteX47" fmla="*/ 1729047 w 3706321"/>
                <a:gd name="connsiteY47" fmla="*/ 1895302 h 2843077"/>
                <a:gd name="connsiteX48" fmla="*/ 1762298 w 3706321"/>
                <a:gd name="connsiteY48" fmla="*/ 1695796 h 2843077"/>
                <a:gd name="connsiteX49" fmla="*/ 1778923 w 3706321"/>
                <a:gd name="connsiteY49" fmla="*/ 2111433 h 2843077"/>
                <a:gd name="connsiteX50" fmla="*/ 1828800 w 3706321"/>
                <a:gd name="connsiteY50" fmla="*/ 2144684 h 2843077"/>
                <a:gd name="connsiteX51" fmla="*/ 1862051 w 3706321"/>
                <a:gd name="connsiteY51" fmla="*/ 2094807 h 2843077"/>
                <a:gd name="connsiteX52" fmla="*/ 1878676 w 3706321"/>
                <a:gd name="connsiteY52" fmla="*/ 2211186 h 2843077"/>
                <a:gd name="connsiteX53" fmla="*/ 1895301 w 3706321"/>
                <a:gd name="connsiteY53" fmla="*/ 2261062 h 2843077"/>
                <a:gd name="connsiteX54" fmla="*/ 1961803 w 3706321"/>
                <a:gd name="connsiteY54" fmla="*/ 2244436 h 2843077"/>
                <a:gd name="connsiteX55" fmla="*/ 1978429 w 3706321"/>
                <a:gd name="connsiteY55" fmla="*/ 2394066 h 2843077"/>
                <a:gd name="connsiteX56" fmla="*/ 1995054 w 3706321"/>
                <a:gd name="connsiteY56" fmla="*/ 2460567 h 2843077"/>
                <a:gd name="connsiteX57" fmla="*/ 2044931 w 3706321"/>
                <a:gd name="connsiteY57" fmla="*/ 2394066 h 2843077"/>
                <a:gd name="connsiteX58" fmla="*/ 2061556 w 3706321"/>
                <a:gd name="connsiteY58" fmla="*/ 2327564 h 2843077"/>
                <a:gd name="connsiteX59" fmla="*/ 2078181 w 3706321"/>
                <a:gd name="connsiteY59" fmla="*/ 2443942 h 2843077"/>
                <a:gd name="connsiteX60" fmla="*/ 2161309 w 3706321"/>
                <a:gd name="connsiteY60" fmla="*/ 2676698 h 2843077"/>
                <a:gd name="connsiteX61" fmla="*/ 2211185 w 3706321"/>
                <a:gd name="connsiteY61" fmla="*/ 2643447 h 2843077"/>
                <a:gd name="connsiteX62" fmla="*/ 2227811 w 3706321"/>
                <a:gd name="connsiteY62" fmla="*/ 2510444 h 2843077"/>
                <a:gd name="connsiteX63" fmla="*/ 2327563 w 3706321"/>
                <a:gd name="connsiteY63" fmla="*/ 2493818 h 2843077"/>
                <a:gd name="connsiteX64" fmla="*/ 2394065 w 3706321"/>
                <a:gd name="connsiteY64" fmla="*/ 2427316 h 2843077"/>
                <a:gd name="connsiteX65" fmla="*/ 2443941 w 3706321"/>
                <a:gd name="connsiteY65" fmla="*/ 2394066 h 2843077"/>
                <a:gd name="connsiteX66" fmla="*/ 2477192 w 3706321"/>
                <a:gd name="connsiteY66" fmla="*/ 2344189 h 2843077"/>
                <a:gd name="connsiteX67" fmla="*/ 2493818 w 3706321"/>
                <a:gd name="connsiteY67" fmla="*/ 2527069 h 2843077"/>
                <a:gd name="connsiteX68" fmla="*/ 2510443 w 3706321"/>
                <a:gd name="connsiteY68" fmla="*/ 2576946 h 2843077"/>
                <a:gd name="connsiteX69" fmla="*/ 2560320 w 3706321"/>
                <a:gd name="connsiteY69" fmla="*/ 2543695 h 2843077"/>
                <a:gd name="connsiteX70" fmla="*/ 2576945 w 3706321"/>
                <a:gd name="connsiteY70" fmla="*/ 2593571 h 2843077"/>
                <a:gd name="connsiteX71" fmla="*/ 2593571 w 3706321"/>
                <a:gd name="connsiteY71" fmla="*/ 2676698 h 2843077"/>
                <a:gd name="connsiteX72" fmla="*/ 2643447 w 3706321"/>
                <a:gd name="connsiteY72" fmla="*/ 2626822 h 2843077"/>
                <a:gd name="connsiteX73" fmla="*/ 2726574 w 3706321"/>
                <a:gd name="connsiteY73" fmla="*/ 2560320 h 2843077"/>
                <a:gd name="connsiteX74" fmla="*/ 2759825 w 3706321"/>
                <a:gd name="connsiteY74" fmla="*/ 2493818 h 2843077"/>
                <a:gd name="connsiteX75" fmla="*/ 2842952 w 3706321"/>
                <a:gd name="connsiteY75" fmla="*/ 2643447 h 2843077"/>
                <a:gd name="connsiteX76" fmla="*/ 2909454 w 3706321"/>
                <a:gd name="connsiteY76" fmla="*/ 2660073 h 2843077"/>
                <a:gd name="connsiteX77" fmla="*/ 2926080 w 3706321"/>
                <a:gd name="connsiteY77" fmla="*/ 2610196 h 2843077"/>
                <a:gd name="connsiteX78" fmla="*/ 2975956 w 3706321"/>
                <a:gd name="connsiteY78" fmla="*/ 2543695 h 2843077"/>
                <a:gd name="connsiteX79" fmla="*/ 3025832 w 3706321"/>
                <a:gd name="connsiteY79" fmla="*/ 2576946 h 2843077"/>
                <a:gd name="connsiteX80" fmla="*/ 3092334 w 3706321"/>
                <a:gd name="connsiteY80" fmla="*/ 2410691 h 2843077"/>
                <a:gd name="connsiteX81" fmla="*/ 3125585 w 3706321"/>
                <a:gd name="connsiteY81" fmla="*/ 2360815 h 2843077"/>
                <a:gd name="connsiteX82" fmla="*/ 3142211 w 3706321"/>
                <a:gd name="connsiteY82" fmla="*/ 2793076 h 2843077"/>
                <a:gd name="connsiteX83" fmla="*/ 3208712 w 3706321"/>
                <a:gd name="connsiteY83" fmla="*/ 2826327 h 2843077"/>
                <a:gd name="connsiteX84" fmla="*/ 3258589 w 3706321"/>
                <a:gd name="connsiteY84" fmla="*/ 2626822 h 2843077"/>
                <a:gd name="connsiteX85" fmla="*/ 3275214 w 3706321"/>
                <a:gd name="connsiteY85" fmla="*/ 2676698 h 2843077"/>
                <a:gd name="connsiteX86" fmla="*/ 3325091 w 3706321"/>
                <a:gd name="connsiteY86" fmla="*/ 2560320 h 2843077"/>
                <a:gd name="connsiteX87" fmla="*/ 3358341 w 3706321"/>
                <a:gd name="connsiteY87" fmla="*/ 2660073 h 2843077"/>
                <a:gd name="connsiteX88" fmla="*/ 3408218 w 3706321"/>
                <a:gd name="connsiteY88" fmla="*/ 2776451 h 2843077"/>
                <a:gd name="connsiteX89" fmla="*/ 3474720 w 3706321"/>
                <a:gd name="connsiteY89" fmla="*/ 2842953 h 2843077"/>
                <a:gd name="connsiteX90" fmla="*/ 3541221 w 3706321"/>
                <a:gd name="connsiteY90" fmla="*/ 2793076 h 2843077"/>
                <a:gd name="connsiteX91" fmla="*/ 3622271 w 3706321"/>
                <a:gd name="connsiteY91" fmla="*/ 2706396 h 2843077"/>
                <a:gd name="connsiteX92" fmla="*/ 3706321 w 3706321"/>
                <a:gd name="connsiteY92" fmla="*/ 2607532 h 284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706321" h="2843077">
                  <a:moveTo>
                    <a:pt x="0" y="0"/>
                  </a:moveTo>
                  <a:cubicBezTo>
                    <a:pt x="88397" y="110498"/>
                    <a:pt x="55279" y="49462"/>
                    <a:pt x="99752" y="182880"/>
                  </a:cubicBezTo>
                  <a:lnTo>
                    <a:pt x="116378" y="232756"/>
                  </a:lnTo>
                  <a:cubicBezTo>
                    <a:pt x="121920" y="271549"/>
                    <a:pt x="127824" y="310292"/>
                    <a:pt x="133003" y="349135"/>
                  </a:cubicBezTo>
                  <a:cubicBezTo>
                    <a:pt x="138908" y="393422"/>
                    <a:pt x="140267" y="438450"/>
                    <a:pt x="149629" y="482138"/>
                  </a:cubicBezTo>
                  <a:cubicBezTo>
                    <a:pt x="156973" y="516410"/>
                    <a:pt x="149629" y="570808"/>
                    <a:pt x="182880" y="581891"/>
                  </a:cubicBezTo>
                  <a:lnTo>
                    <a:pt x="232756" y="598516"/>
                  </a:lnTo>
                  <a:cubicBezTo>
                    <a:pt x="249946" y="555542"/>
                    <a:pt x="290721" y="458324"/>
                    <a:pt x="299258" y="415636"/>
                  </a:cubicBezTo>
                  <a:cubicBezTo>
                    <a:pt x="304800" y="387927"/>
                    <a:pt x="308448" y="359771"/>
                    <a:pt x="315883" y="332509"/>
                  </a:cubicBezTo>
                  <a:cubicBezTo>
                    <a:pt x="325105" y="298694"/>
                    <a:pt x="349134" y="232756"/>
                    <a:pt x="349134" y="232756"/>
                  </a:cubicBezTo>
                  <a:cubicBezTo>
                    <a:pt x="354676" y="426720"/>
                    <a:pt x="351599" y="621122"/>
                    <a:pt x="365760" y="814647"/>
                  </a:cubicBezTo>
                  <a:cubicBezTo>
                    <a:pt x="368318" y="849603"/>
                    <a:pt x="389789" y="880585"/>
                    <a:pt x="399011" y="914400"/>
                  </a:cubicBezTo>
                  <a:cubicBezTo>
                    <a:pt x="406446" y="941662"/>
                    <a:pt x="409506" y="969942"/>
                    <a:pt x="415636" y="997527"/>
                  </a:cubicBezTo>
                  <a:cubicBezTo>
                    <a:pt x="420593" y="1019832"/>
                    <a:pt x="426719" y="1041862"/>
                    <a:pt x="432261" y="1064029"/>
                  </a:cubicBezTo>
                  <a:cubicBezTo>
                    <a:pt x="443345" y="1003069"/>
                    <a:pt x="456749" y="942486"/>
                    <a:pt x="465512" y="881149"/>
                  </a:cubicBezTo>
                  <a:cubicBezTo>
                    <a:pt x="473388" y="826014"/>
                    <a:pt x="475230" y="770159"/>
                    <a:pt x="482138" y="714895"/>
                  </a:cubicBezTo>
                  <a:cubicBezTo>
                    <a:pt x="486319" y="681446"/>
                    <a:pt x="493221" y="648393"/>
                    <a:pt x="498763" y="615142"/>
                  </a:cubicBezTo>
                  <a:cubicBezTo>
                    <a:pt x="509847" y="637309"/>
                    <a:pt x="529173" y="657024"/>
                    <a:pt x="532014" y="681644"/>
                  </a:cubicBezTo>
                  <a:cubicBezTo>
                    <a:pt x="575245" y="1056307"/>
                    <a:pt x="429152" y="1087235"/>
                    <a:pt x="598516" y="1030778"/>
                  </a:cubicBezTo>
                  <a:cubicBezTo>
                    <a:pt x="693809" y="887840"/>
                    <a:pt x="579560" y="1068690"/>
                    <a:pt x="648392" y="931026"/>
                  </a:cubicBezTo>
                  <a:cubicBezTo>
                    <a:pt x="662843" y="902123"/>
                    <a:pt x="682576" y="876146"/>
                    <a:pt x="698269" y="847898"/>
                  </a:cubicBezTo>
                  <a:cubicBezTo>
                    <a:pt x="763473" y="730531"/>
                    <a:pt x="694779" y="830383"/>
                    <a:pt x="781396" y="714895"/>
                  </a:cubicBezTo>
                  <a:cubicBezTo>
                    <a:pt x="786938" y="698269"/>
                    <a:pt x="790184" y="680693"/>
                    <a:pt x="798021" y="665018"/>
                  </a:cubicBezTo>
                  <a:cubicBezTo>
                    <a:pt x="806957" y="647146"/>
                    <a:pt x="817143" y="601013"/>
                    <a:pt x="831272" y="615142"/>
                  </a:cubicBezTo>
                  <a:cubicBezTo>
                    <a:pt x="855108" y="638978"/>
                    <a:pt x="842356" y="681644"/>
                    <a:pt x="847898" y="714895"/>
                  </a:cubicBezTo>
                  <a:cubicBezTo>
                    <a:pt x="853440" y="820189"/>
                    <a:pt x="841650" y="927849"/>
                    <a:pt x="864523" y="1030778"/>
                  </a:cubicBezTo>
                  <a:cubicBezTo>
                    <a:pt x="868325" y="1047886"/>
                    <a:pt x="905383" y="1029180"/>
                    <a:pt x="914400" y="1014153"/>
                  </a:cubicBezTo>
                  <a:cubicBezTo>
                    <a:pt x="941449" y="969071"/>
                    <a:pt x="964276" y="864524"/>
                    <a:pt x="964276" y="864524"/>
                  </a:cubicBezTo>
                  <a:cubicBezTo>
                    <a:pt x="969818" y="1014153"/>
                    <a:pt x="956285" y="1165717"/>
                    <a:pt x="980901" y="1313411"/>
                  </a:cubicBezTo>
                  <a:cubicBezTo>
                    <a:pt x="984766" y="1336603"/>
                    <a:pt x="1017112" y="1282667"/>
                    <a:pt x="1030778" y="1263535"/>
                  </a:cubicBezTo>
                  <a:cubicBezTo>
                    <a:pt x="1045183" y="1243368"/>
                    <a:pt x="1052945" y="1219200"/>
                    <a:pt x="1064029" y="1197033"/>
                  </a:cubicBezTo>
                  <a:cubicBezTo>
                    <a:pt x="1069571" y="1224742"/>
                    <a:pt x="1076008" y="1252287"/>
                    <a:pt x="1080654" y="1280160"/>
                  </a:cubicBezTo>
                  <a:cubicBezTo>
                    <a:pt x="1092637" y="1352060"/>
                    <a:pt x="1088311" y="1428041"/>
                    <a:pt x="1113905" y="1496291"/>
                  </a:cubicBezTo>
                  <a:cubicBezTo>
                    <a:pt x="1123827" y="1522750"/>
                    <a:pt x="1124401" y="1440749"/>
                    <a:pt x="1130531" y="1413164"/>
                  </a:cubicBezTo>
                  <a:cubicBezTo>
                    <a:pt x="1135488" y="1390859"/>
                    <a:pt x="1141614" y="1368829"/>
                    <a:pt x="1147156" y="1346662"/>
                  </a:cubicBezTo>
                  <a:cubicBezTo>
                    <a:pt x="1152698" y="1451957"/>
                    <a:pt x="1125930" y="1564134"/>
                    <a:pt x="1163781" y="1662546"/>
                  </a:cubicBezTo>
                  <a:cubicBezTo>
                    <a:pt x="1184197" y="1715629"/>
                    <a:pt x="1242119" y="1527287"/>
                    <a:pt x="1246909" y="1512916"/>
                  </a:cubicBezTo>
                  <a:cubicBezTo>
                    <a:pt x="1274925" y="1596963"/>
                    <a:pt x="1257584" y="1651871"/>
                    <a:pt x="1330036" y="1579418"/>
                  </a:cubicBezTo>
                  <a:cubicBezTo>
                    <a:pt x="1349629" y="1559825"/>
                    <a:pt x="1363287" y="1535083"/>
                    <a:pt x="1379912" y="1512916"/>
                  </a:cubicBezTo>
                  <a:cubicBezTo>
                    <a:pt x="1385454" y="1551709"/>
                    <a:pt x="1392436" y="1590323"/>
                    <a:pt x="1396538" y="1629295"/>
                  </a:cubicBezTo>
                  <a:cubicBezTo>
                    <a:pt x="1401492" y="1676357"/>
                    <a:pt x="1395507" y="1810112"/>
                    <a:pt x="1429789" y="1878676"/>
                  </a:cubicBezTo>
                  <a:cubicBezTo>
                    <a:pt x="1459187" y="1937471"/>
                    <a:pt x="1468791" y="1926949"/>
                    <a:pt x="1512916" y="1978429"/>
                  </a:cubicBezTo>
                  <a:cubicBezTo>
                    <a:pt x="1530949" y="1999467"/>
                    <a:pt x="1546167" y="2022764"/>
                    <a:pt x="1562792" y="2044931"/>
                  </a:cubicBezTo>
                  <a:cubicBezTo>
                    <a:pt x="1568334" y="2061556"/>
                    <a:pt x="1569697" y="2080226"/>
                    <a:pt x="1579418" y="2094807"/>
                  </a:cubicBezTo>
                  <a:cubicBezTo>
                    <a:pt x="1592460" y="2114370"/>
                    <a:pt x="1614242" y="2126622"/>
                    <a:pt x="1629294" y="2144684"/>
                  </a:cubicBezTo>
                  <a:cubicBezTo>
                    <a:pt x="1642086" y="2160034"/>
                    <a:pt x="1651461" y="2177935"/>
                    <a:pt x="1662545" y="2194560"/>
                  </a:cubicBezTo>
                  <a:cubicBezTo>
                    <a:pt x="1716707" y="2113318"/>
                    <a:pt x="1694591" y="2162034"/>
                    <a:pt x="1712421" y="2028306"/>
                  </a:cubicBezTo>
                  <a:cubicBezTo>
                    <a:pt x="1718326" y="1984018"/>
                    <a:pt x="1723827" y="1939676"/>
                    <a:pt x="1729047" y="1895302"/>
                  </a:cubicBezTo>
                  <a:cubicBezTo>
                    <a:pt x="1749295" y="1723191"/>
                    <a:pt x="1729213" y="1795049"/>
                    <a:pt x="1762298" y="1695796"/>
                  </a:cubicBezTo>
                  <a:cubicBezTo>
                    <a:pt x="1767840" y="1834342"/>
                    <a:pt x="1758603" y="1974274"/>
                    <a:pt x="1778923" y="2111433"/>
                  </a:cubicBezTo>
                  <a:cubicBezTo>
                    <a:pt x="1781851" y="2131199"/>
                    <a:pt x="1809207" y="2148603"/>
                    <a:pt x="1828800" y="2144684"/>
                  </a:cubicBezTo>
                  <a:cubicBezTo>
                    <a:pt x="1848393" y="2140765"/>
                    <a:pt x="1850967" y="2111433"/>
                    <a:pt x="1862051" y="2094807"/>
                  </a:cubicBezTo>
                  <a:cubicBezTo>
                    <a:pt x="1867593" y="2133600"/>
                    <a:pt x="1870991" y="2172760"/>
                    <a:pt x="1878676" y="2211186"/>
                  </a:cubicBezTo>
                  <a:cubicBezTo>
                    <a:pt x="1882113" y="2228370"/>
                    <a:pt x="1879030" y="2254554"/>
                    <a:pt x="1895301" y="2261062"/>
                  </a:cubicBezTo>
                  <a:cubicBezTo>
                    <a:pt x="1916516" y="2269548"/>
                    <a:pt x="1939636" y="2249978"/>
                    <a:pt x="1961803" y="2244436"/>
                  </a:cubicBezTo>
                  <a:cubicBezTo>
                    <a:pt x="1967345" y="2294313"/>
                    <a:pt x="1970798" y="2344466"/>
                    <a:pt x="1978429" y="2394066"/>
                  </a:cubicBezTo>
                  <a:cubicBezTo>
                    <a:pt x="1981903" y="2416650"/>
                    <a:pt x="1972205" y="2460567"/>
                    <a:pt x="1995054" y="2460567"/>
                  </a:cubicBezTo>
                  <a:cubicBezTo>
                    <a:pt x="2022763" y="2460567"/>
                    <a:pt x="2028305" y="2416233"/>
                    <a:pt x="2044931" y="2394066"/>
                  </a:cubicBezTo>
                  <a:cubicBezTo>
                    <a:pt x="2050473" y="2371899"/>
                    <a:pt x="2048882" y="2308552"/>
                    <a:pt x="2061556" y="2327564"/>
                  </a:cubicBezTo>
                  <a:cubicBezTo>
                    <a:pt x="2083292" y="2360169"/>
                    <a:pt x="2069970" y="2405625"/>
                    <a:pt x="2078181" y="2443942"/>
                  </a:cubicBezTo>
                  <a:cubicBezTo>
                    <a:pt x="2100604" y="2548582"/>
                    <a:pt x="2118996" y="2577969"/>
                    <a:pt x="2161309" y="2676698"/>
                  </a:cubicBezTo>
                  <a:cubicBezTo>
                    <a:pt x="2177934" y="2665614"/>
                    <a:pt x="2203764" y="2661999"/>
                    <a:pt x="2211185" y="2643447"/>
                  </a:cubicBezTo>
                  <a:cubicBezTo>
                    <a:pt x="2227779" y="2601963"/>
                    <a:pt x="2200381" y="2545712"/>
                    <a:pt x="2227811" y="2510444"/>
                  </a:cubicBezTo>
                  <a:cubicBezTo>
                    <a:pt x="2248507" y="2483835"/>
                    <a:pt x="2294312" y="2499360"/>
                    <a:pt x="2327563" y="2493818"/>
                  </a:cubicBezTo>
                  <a:cubicBezTo>
                    <a:pt x="2349730" y="2471651"/>
                    <a:pt x="2370263" y="2447718"/>
                    <a:pt x="2394065" y="2427316"/>
                  </a:cubicBezTo>
                  <a:cubicBezTo>
                    <a:pt x="2409236" y="2414313"/>
                    <a:pt x="2429812" y="2408195"/>
                    <a:pt x="2443941" y="2394066"/>
                  </a:cubicBezTo>
                  <a:cubicBezTo>
                    <a:pt x="2458070" y="2379937"/>
                    <a:pt x="2466108" y="2360815"/>
                    <a:pt x="2477192" y="2344189"/>
                  </a:cubicBezTo>
                  <a:cubicBezTo>
                    <a:pt x="2482734" y="2405149"/>
                    <a:pt x="2485161" y="2466473"/>
                    <a:pt x="2493818" y="2527069"/>
                  </a:cubicBezTo>
                  <a:cubicBezTo>
                    <a:pt x="2496296" y="2544418"/>
                    <a:pt x="2493441" y="2572695"/>
                    <a:pt x="2510443" y="2576946"/>
                  </a:cubicBezTo>
                  <a:cubicBezTo>
                    <a:pt x="2529828" y="2581792"/>
                    <a:pt x="2543694" y="2554779"/>
                    <a:pt x="2560320" y="2543695"/>
                  </a:cubicBezTo>
                  <a:cubicBezTo>
                    <a:pt x="2565862" y="2560320"/>
                    <a:pt x="2572695" y="2576570"/>
                    <a:pt x="2576945" y="2593571"/>
                  </a:cubicBezTo>
                  <a:cubicBezTo>
                    <a:pt x="2583799" y="2620985"/>
                    <a:pt x="2568296" y="2664061"/>
                    <a:pt x="2593571" y="2676698"/>
                  </a:cubicBezTo>
                  <a:cubicBezTo>
                    <a:pt x="2614601" y="2687213"/>
                    <a:pt x="2626822" y="2643447"/>
                    <a:pt x="2643447" y="2626822"/>
                  </a:cubicBezTo>
                  <a:cubicBezTo>
                    <a:pt x="2684539" y="2503542"/>
                    <a:pt x="2620590" y="2648641"/>
                    <a:pt x="2726574" y="2560320"/>
                  </a:cubicBezTo>
                  <a:cubicBezTo>
                    <a:pt x="2745613" y="2544454"/>
                    <a:pt x="2748741" y="2515985"/>
                    <a:pt x="2759825" y="2493818"/>
                  </a:cubicBezTo>
                  <a:cubicBezTo>
                    <a:pt x="2796513" y="2677257"/>
                    <a:pt x="2739461" y="2677946"/>
                    <a:pt x="2842952" y="2643447"/>
                  </a:cubicBezTo>
                  <a:cubicBezTo>
                    <a:pt x="2865119" y="2648989"/>
                    <a:pt x="2888239" y="2668559"/>
                    <a:pt x="2909454" y="2660073"/>
                  </a:cubicBezTo>
                  <a:cubicBezTo>
                    <a:pt x="2925726" y="2653564"/>
                    <a:pt x="2917385" y="2625412"/>
                    <a:pt x="2926080" y="2610196"/>
                  </a:cubicBezTo>
                  <a:cubicBezTo>
                    <a:pt x="2939827" y="2586138"/>
                    <a:pt x="2959331" y="2565862"/>
                    <a:pt x="2975956" y="2543695"/>
                  </a:cubicBezTo>
                  <a:cubicBezTo>
                    <a:pt x="2992581" y="2554779"/>
                    <a:pt x="3007960" y="2585882"/>
                    <a:pt x="3025832" y="2576946"/>
                  </a:cubicBezTo>
                  <a:cubicBezTo>
                    <a:pt x="3083843" y="2547940"/>
                    <a:pt x="3074973" y="2456988"/>
                    <a:pt x="3092334" y="2410691"/>
                  </a:cubicBezTo>
                  <a:cubicBezTo>
                    <a:pt x="3099350" y="2391982"/>
                    <a:pt x="3114501" y="2377440"/>
                    <a:pt x="3125585" y="2360815"/>
                  </a:cubicBezTo>
                  <a:cubicBezTo>
                    <a:pt x="3131127" y="2504902"/>
                    <a:pt x="3132290" y="2649224"/>
                    <a:pt x="3142211" y="2793076"/>
                  </a:cubicBezTo>
                  <a:cubicBezTo>
                    <a:pt x="3147192" y="2865307"/>
                    <a:pt x="3159395" y="2842767"/>
                    <a:pt x="3208712" y="2826327"/>
                  </a:cubicBezTo>
                  <a:cubicBezTo>
                    <a:pt x="3252623" y="2694595"/>
                    <a:pt x="3236201" y="2761147"/>
                    <a:pt x="3258589" y="2626822"/>
                  </a:cubicBezTo>
                  <a:cubicBezTo>
                    <a:pt x="3264131" y="2643447"/>
                    <a:pt x="3257689" y="2676698"/>
                    <a:pt x="3275214" y="2676698"/>
                  </a:cubicBezTo>
                  <a:cubicBezTo>
                    <a:pt x="3303917" y="2676698"/>
                    <a:pt x="3323314" y="2567430"/>
                    <a:pt x="3325091" y="2560320"/>
                  </a:cubicBezTo>
                  <a:lnTo>
                    <a:pt x="3358341" y="2660073"/>
                  </a:lnTo>
                  <a:cubicBezTo>
                    <a:pt x="3371181" y="2698594"/>
                    <a:pt x="3383568" y="2743584"/>
                    <a:pt x="3408218" y="2776451"/>
                  </a:cubicBezTo>
                  <a:cubicBezTo>
                    <a:pt x="3427028" y="2801530"/>
                    <a:pt x="3452553" y="2820786"/>
                    <a:pt x="3474720" y="2842953"/>
                  </a:cubicBezTo>
                  <a:cubicBezTo>
                    <a:pt x="3496887" y="2826327"/>
                    <a:pt x="3516629" y="2815835"/>
                    <a:pt x="3541221" y="2793076"/>
                  </a:cubicBezTo>
                  <a:cubicBezTo>
                    <a:pt x="3565813" y="2770317"/>
                    <a:pt x="3634344" y="2742617"/>
                    <a:pt x="3622271" y="2706396"/>
                  </a:cubicBezTo>
                  <a:cubicBezTo>
                    <a:pt x="3639983" y="2617835"/>
                    <a:pt x="3661438" y="2607532"/>
                    <a:pt x="3706321" y="2607532"/>
                  </a:cubicBezTo>
                </a:path>
              </a:pathLst>
            </a:custGeom>
            <a:noFill/>
            <a:ln w="381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1" name="手繪多邊形: 圖案 12">
              <a:extLst>
                <a:ext uri="{FF2B5EF4-FFF2-40B4-BE49-F238E27FC236}">
                  <a16:creationId xmlns:a16="http://schemas.microsoft.com/office/drawing/2014/main" id="{041C6539-E13D-48B4-8EFC-17BF883A522A}"/>
                </a:ext>
              </a:extLst>
            </p:cNvPr>
            <p:cNvSpPr/>
            <p:nvPr/>
          </p:nvSpPr>
          <p:spPr>
            <a:xfrm>
              <a:off x="4572000" y="4419600"/>
              <a:ext cx="1127029" cy="342900"/>
            </a:xfrm>
            <a:custGeom>
              <a:avLst/>
              <a:gdLst>
                <a:gd name="connsiteX0" fmla="*/ 0 w 1127029"/>
                <a:gd name="connsiteY0" fmla="*/ 76200 h 342900"/>
                <a:gd name="connsiteX1" fmla="*/ 57150 w 1127029"/>
                <a:gd name="connsiteY1" fmla="*/ 266700 h 342900"/>
                <a:gd name="connsiteX2" fmla="*/ 114300 w 1127029"/>
                <a:gd name="connsiteY2" fmla="*/ 304800 h 342900"/>
                <a:gd name="connsiteX3" fmla="*/ 171450 w 1127029"/>
                <a:gd name="connsiteY3" fmla="*/ 190500 h 342900"/>
                <a:gd name="connsiteX4" fmla="*/ 228600 w 1127029"/>
                <a:gd name="connsiteY4" fmla="*/ 228600 h 342900"/>
                <a:gd name="connsiteX5" fmla="*/ 247650 w 1127029"/>
                <a:gd name="connsiteY5" fmla="*/ 171450 h 342900"/>
                <a:gd name="connsiteX6" fmla="*/ 304800 w 1127029"/>
                <a:gd name="connsiteY6" fmla="*/ 190500 h 342900"/>
                <a:gd name="connsiteX7" fmla="*/ 323850 w 1127029"/>
                <a:gd name="connsiteY7" fmla="*/ 114300 h 342900"/>
                <a:gd name="connsiteX8" fmla="*/ 361950 w 1127029"/>
                <a:gd name="connsiteY8" fmla="*/ 0 h 342900"/>
                <a:gd name="connsiteX9" fmla="*/ 381000 w 1127029"/>
                <a:gd name="connsiteY9" fmla="*/ 76200 h 342900"/>
                <a:gd name="connsiteX10" fmla="*/ 400050 w 1127029"/>
                <a:gd name="connsiteY10" fmla="*/ 285750 h 342900"/>
                <a:gd name="connsiteX11" fmla="*/ 495300 w 1127029"/>
                <a:gd name="connsiteY11" fmla="*/ 266700 h 342900"/>
                <a:gd name="connsiteX12" fmla="*/ 533400 w 1127029"/>
                <a:gd name="connsiteY12" fmla="*/ 190500 h 342900"/>
                <a:gd name="connsiteX13" fmla="*/ 552450 w 1127029"/>
                <a:gd name="connsiteY13" fmla="*/ 133350 h 342900"/>
                <a:gd name="connsiteX14" fmla="*/ 571500 w 1127029"/>
                <a:gd name="connsiteY14" fmla="*/ 209550 h 342900"/>
                <a:gd name="connsiteX15" fmla="*/ 628650 w 1127029"/>
                <a:gd name="connsiteY15" fmla="*/ 247650 h 342900"/>
                <a:gd name="connsiteX16" fmla="*/ 723900 w 1127029"/>
                <a:gd name="connsiteY16" fmla="*/ 114300 h 342900"/>
                <a:gd name="connsiteX17" fmla="*/ 742950 w 1127029"/>
                <a:gd name="connsiteY17" fmla="*/ 342900 h 342900"/>
                <a:gd name="connsiteX18" fmla="*/ 800100 w 1127029"/>
                <a:gd name="connsiteY18" fmla="*/ 209550 h 342900"/>
                <a:gd name="connsiteX19" fmla="*/ 819150 w 1127029"/>
                <a:gd name="connsiteY19" fmla="*/ 76200 h 342900"/>
                <a:gd name="connsiteX20" fmla="*/ 838200 w 1127029"/>
                <a:gd name="connsiteY20" fmla="*/ 133350 h 342900"/>
                <a:gd name="connsiteX21" fmla="*/ 971550 w 1127029"/>
                <a:gd name="connsiteY21" fmla="*/ 266700 h 342900"/>
                <a:gd name="connsiteX22" fmla="*/ 1104900 w 1127029"/>
                <a:gd name="connsiteY22" fmla="*/ 209550 h 342900"/>
                <a:gd name="connsiteX23" fmla="*/ 1123950 w 1127029"/>
                <a:gd name="connsiteY23" fmla="*/ 152400 h 342900"/>
                <a:gd name="connsiteX24" fmla="*/ 1085850 w 1127029"/>
                <a:gd name="connsiteY24" fmla="*/ 247650 h 342900"/>
                <a:gd name="connsiteX25" fmla="*/ 1066800 w 1127029"/>
                <a:gd name="connsiteY25" fmla="*/ 3238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27029" h="342900">
                  <a:moveTo>
                    <a:pt x="0" y="76200"/>
                  </a:moveTo>
                  <a:cubicBezTo>
                    <a:pt x="11991" y="160135"/>
                    <a:pt x="-606" y="208944"/>
                    <a:pt x="57150" y="266700"/>
                  </a:cubicBezTo>
                  <a:cubicBezTo>
                    <a:pt x="73339" y="282889"/>
                    <a:pt x="95250" y="292100"/>
                    <a:pt x="114300" y="304800"/>
                  </a:cubicBezTo>
                  <a:cubicBezTo>
                    <a:pt x="120540" y="286080"/>
                    <a:pt x="145072" y="195776"/>
                    <a:pt x="171450" y="190500"/>
                  </a:cubicBezTo>
                  <a:cubicBezTo>
                    <a:pt x="193901" y="186010"/>
                    <a:pt x="209550" y="215900"/>
                    <a:pt x="228600" y="228600"/>
                  </a:cubicBezTo>
                  <a:cubicBezTo>
                    <a:pt x="234950" y="209550"/>
                    <a:pt x="229689" y="180430"/>
                    <a:pt x="247650" y="171450"/>
                  </a:cubicBezTo>
                  <a:cubicBezTo>
                    <a:pt x="265611" y="162470"/>
                    <a:pt x="288736" y="202548"/>
                    <a:pt x="304800" y="190500"/>
                  </a:cubicBezTo>
                  <a:cubicBezTo>
                    <a:pt x="325745" y="174791"/>
                    <a:pt x="316327" y="139378"/>
                    <a:pt x="323850" y="114300"/>
                  </a:cubicBezTo>
                  <a:cubicBezTo>
                    <a:pt x="335390" y="75833"/>
                    <a:pt x="361950" y="0"/>
                    <a:pt x="361950" y="0"/>
                  </a:cubicBezTo>
                  <a:cubicBezTo>
                    <a:pt x="368300" y="25400"/>
                    <a:pt x="377540" y="50248"/>
                    <a:pt x="381000" y="76200"/>
                  </a:cubicBezTo>
                  <a:cubicBezTo>
                    <a:pt x="390270" y="145723"/>
                    <a:pt x="363964" y="225607"/>
                    <a:pt x="400050" y="285750"/>
                  </a:cubicBezTo>
                  <a:cubicBezTo>
                    <a:pt x="416709" y="313515"/>
                    <a:pt x="463550" y="273050"/>
                    <a:pt x="495300" y="266700"/>
                  </a:cubicBezTo>
                  <a:cubicBezTo>
                    <a:pt x="508000" y="241300"/>
                    <a:pt x="522213" y="216602"/>
                    <a:pt x="533400" y="190500"/>
                  </a:cubicBezTo>
                  <a:cubicBezTo>
                    <a:pt x="541310" y="172043"/>
                    <a:pt x="534489" y="124370"/>
                    <a:pt x="552450" y="133350"/>
                  </a:cubicBezTo>
                  <a:cubicBezTo>
                    <a:pt x="575868" y="145059"/>
                    <a:pt x="556977" y="187765"/>
                    <a:pt x="571500" y="209550"/>
                  </a:cubicBezTo>
                  <a:cubicBezTo>
                    <a:pt x="584200" y="228600"/>
                    <a:pt x="609600" y="234950"/>
                    <a:pt x="628650" y="247650"/>
                  </a:cubicBezTo>
                  <a:cubicBezTo>
                    <a:pt x="635678" y="237107"/>
                    <a:pt x="720524" y="107549"/>
                    <a:pt x="723900" y="114300"/>
                  </a:cubicBezTo>
                  <a:cubicBezTo>
                    <a:pt x="758096" y="182692"/>
                    <a:pt x="736600" y="266700"/>
                    <a:pt x="742950" y="342900"/>
                  </a:cubicBezTo>
                  <a:cubicBezTo>
                    <a:pt x="763603" y="301594"/>
                    <a:pt x="790757" y="256267"/>
                    <a:pt x="800100" y="209550"/>
                  </a:cubicBezTo>
                  <a:cubicBezTo>
                    <a:pt x="808906" y="165521"/>
                    <a:pt x="812800" y="120650"/>
                    <a:pt x="819150" y="76200"/>
                  </a:cubicBezTo>
                  <a:cubicBezTo>
                    <a:pt x="825500" y="95250"/>
                    <a:pt x="827557" y="116322"/>
                    <a:pt x="838200" y="133350"/>
                  </a:cubicBezTo>
                  <a:cubicBezTo>
                    <a:pt x="894764" y="223853"/>
                    <a:pt x="899679" y="218786"/>
                    <a:pt x="971550" y="266700"/>
                  </a:cubicBezTo>
                  <a:cubicBezTo>
                    <a:pt x="1016000" y="247650"/>
                    <a:pt x="1066212" y="238566"/>
                    <a:pt x="1104900" y="209550"/>
                  </a:cubicBezTo>
                  <a:cubicBezTo>
                    <a:pt x="1120964" y="197502"/>
                    <a:pt x="1132930" y="134439"/>
                    <a:pt x="1123950" y="152400"/>
                  </a:cubicBezTo>
                  <a:cubicBezTo>
                    <a:pt x="1108657" y="182986"/>
                    <a:pt x="1097857" y="215631"/>
                    <a:pt x="1085850" y="247650"/>
                  </a:cubicBezTo>
                  <a:cubicBezTo>
                    <a:pt x="1064792" y="303805"/>
                    <a:pt x="1066800" y="286939"/>
                    <a:pt x="1066800" y="323850"/>
                  </a:cubicBezTo>
                </a:path>
              </a:pathLst>
            </a:custGeom>
            <a:noFill/>
            <a:ln w="381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52" name="直線單箭頭接點 15">
            <a:extLst>
              <a:ext uri="{FF2B5EF4-FFF2-40B4-BE49-F238E27FC236}">
                <a16:creationId xmlns:a16="http://schemas.microsoft.com/office/drawing/2014/main" id="{FB248659-6E66-41A1-A5F3-9A498D33DAF6}"/>
              </a:ext>
            </a:extLst>
          </p:cNvPr>
          <p:cNvCxnSpPr>
            <a:cxnSpLocks/>
          </p:cNvCxnSpPr>
          <p:nvPr/>
        </p:nvCxnSpPr>
        <p:spPr>
          <a:xfrm flipH="1">
            <a:off x="5570997" y="5160067"/>
            <a:ext cx="1" cy="85690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53" name="文字方塊 17">
            <a:extLst>
              <a:ext uri="{FF2B5EF4-FFF2-40B4-BE49-F238E27FC236}">
                <a16:creationId xmlns:a16="http://schemas.microsoft.com/office/drawing/2014/main" id="{53618703-7837-443B-8E65-E97936C76FF7}"/>
              </a:ext>
            </a:extLst>
          </p:cNvPr>
          <p:cNvSpPr txBox="1"/>
          <p:nvPr/>
        </p:nvSpPr>
        <p:spPr>
          <a:xfrm>
            <a:off x="5787128" y="5270205"/>
            <a:ext cx="1802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损失不够小</a:t>
            </a:r>
            <a:endParaRPr lang="zh-TW" altLang="en-US" sz="24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4" name="手繪多邊形: 圖案 18">
            <a:extLst>
              <a:ext uri="{FF2B5EF4-FFF2-40B4-BE49-F238E27FC236}">
                <a16:creationId xmlns:a16="http://schemas.microsoft.com/office/drawing/2014/main" id="{D32558B8-69C6-4292-BE38-C707BF7731AA}"/>
              </a:ext>
            </a:extLst>
          </p:cNvPr>
          <p:cNvSpPr/>
          <p:nvPr/>
        </p:nvSpPr>
        <p:spPr>
          <a:xfrm rot="21180346">
            <a:off x="2045409" y="3648896"/>
            <a:ext cx="3467100" cy="645319"/>
          </a:xfrm>
          <a:custGeom>
            <a:avLst/>
            <a:gdLst>
              <a:gd name="connsiteX0" fmla="*/ 0 w 3467100"/>
              <a:gd name="connsiteY0" fmla="*/ 0 h 914400"/>
              <a:gd name="connsiteX1" fmla="*/ 38100 w 3467100"/>
              <a:gd name="connsiteY1" fmla="*/ 95250 h 914400"/>
              <a:gd name="connsiteX2" fmla="*/ 57150 w 3467100"/>
              <a:gd name="connsiteY2" fmla="*/ 152400 h 914400"/>
              <a:gd name="connsiteX3" fmla="*/ 190500 w 3467100"/>
              <a:gd name="connsiteY3" fmla="*/ 57150 h 914400"/>
              <a:gd name="connsiteX4" fmla="*/ 247650 w 3467100"/>
              <a:gd name="connsiteY4" fmla="*/ 38100 h 914400"/>
              <a:gd name="connsiteX5" fmla="*/ 323850 w 3467100"/>
              <a:gd name="connsiteY5" fmla="*/ 152400 h 914400"/>
              <a:gd name="connsiteX6" fmla="*/ 342900 w 3467100"/>
              <a:gd name="connsiteY6" fmla="*/ 209550 h 914400"/>
              <a:gd name="connsiteX7" fmla="*/ 400050 w 3467100"/>
              <a:gd name="connsiteY7" fmla="*/ 266700 h 914400"/>
              <a:gd name="connsiteX8" fmla="*/ 533400 w 3467100"/>
              <a:gd name="connsiteY8" fmla="*/ 266700 h 914400"/>
              <a:gd name="connsiteX9" fmla="*/ 609600 w 3467100"/>
              <a:gd name="connsiteY9" fmla="*/ 247650 h 914400"/>
              <a:gd name="connsiteX10" fmla="*/ 704850 w 3467100"/>
              <a:gd name="connsiteY10" fmla="*/ 342900 h 914400"/>
              <a:gd name="connsiteX11" fmla="*/ 781050 w 3467100"/>
              <a:gd name="connsiteY11" fmla="*/ 228600 h 914400"/>
              <a:gd name="connsiteX12" fmla="*/ 838200 w 3467100"/>
              <a:gd name="connsiteY12" fmla="*/ 323850 h 914400"/>
              <a:gd name="connsiteX13" fmla="*/ 857250 w 3467100"/>
              <a:gd name="connsiteY13" fmla="*/ 381000 h 914400"/>
              <a:gd name="connsiteX14" fmla="*/ 1009650 w 3467100"/>
              <a:gd name="connsiteY14" fmla="*/ 342900 h 914400"/>
              <a:gd name="connsiteX15" fmla="*/ 1066800 w 3467100"/>
              <a:gd name="connsiteY15" fmla="*/ 285750 h 914400"/>
              <a:gd name="connsiteX16" fmla="*/ 1104900 w 3467100"/>
              <a:gd name="connsiteY16" fmla="*/ 361950 h 914400"/>
              <a:gd name="connsiteX17" fmla="*/ 1143000 w 3467100"/>
              <a:gd name="connsiteY17" fmla="*/ 457200 h 914400"/>
              <a:gd name="connsiteX18" fmla="*/ 1257300 w 3467100"/>
              <a:gd name="connsiteY18" fmla="*/ 590550 h 914400"/>
              <a:gd name="connsiteX19" fmla="*/ 1314450 w 3467100"/>
              <a:gd name="connsiteY19" fmla="*/ 609600 h 914400"/>
              <a:gd name="connsiteX20" fmla="*/ 1447800 w 3467100"/>
              <a:gd name="connsiteY20" fmla="*/ 476250 h 914400"/>
              <a:gd name="connsiteX21" fmla="*/ 1504950 w 3467100"/>
              <a:gd name="connsiteY21" fmla="*/ 419100 h 914400"/>
              <a:gd name="connsiteX22" fmla="*/ 1543050 w 3467100"/>
              <a:gd name="connsiteY22" fmla="*/ 476250 h 914400"/>
              <a:gd name="connsiteX23" fmla="*/ 1562100 w 3467100"/>
              <a:gd name="connsiteY23" fmla="*/ 533400 h 914400"/>
              <a:gd name="connsiteX24" fmla="*/ 1619250 w 3467100"/>
              <a:gd name="connsiteY24" fmla="*/ 571500 h 914400"/>
              <a:gd name="connsiteX25" fmla="*/ 1676400 w 3467100"/>
              <a:gd name="connsiteY25" fmla="*/ 552450 h 914400"/>
              <a:gd name="connsiteX26" fmla="*/ 1809750 w 3467100"/>
              <a:gd name="connsiteY26" fmla="*/ 419100 h 914400"/>
              <a:gd name="connsiteX27" fmla="*/ 1828800 w 3467100"/>
              <a:gd name="connsiteY27" fmla="*/ 571500 h 914400"/>
              <a:gd name="connsiteX28" fmla="*/ 1847850 w 3467100"/>
              <a:gd name="connsiteY28" fmla="*/ 647700 h 914400"/>
              <a:gd name="connsiteX29" fmla="*/ 1924050 w 3467100"/>
              <a:gd name="connsiteY29" fmla="*/ 666750 h 914400"/>
              <a:gd name="connsiteX30" fmla="*/ 2000250 w 3467100"/>
              <a:gd name="connsiteY30" fmla="*/ 590550 h 914400"/>
              <a:gd name="connsiteX31" fmla="*/ 2057400 w 3467100"/>
              <a:gd name="connsiteY31" fmla="*/ 495300 h 914400"/>
              <a:gd name="connsiteX32" fmla="*/ 2095500 w 3467100"/>
              <a:gd name="connsiteY32" fmla="*/ 590550 h 914400"/>
              <a:gd name="connsiteX33" fmla="*/ 2133600 w 3467100"/>
              <a:gd name="connsiteY33" fmla="*/ 647700 h 914400"/>
              <a:gd name="connsiteX34" fmla="*/ 2171700 w 3467100"/>
              <a:gd name="connsiteY34" fmla="*/ 781050 h 914400"/>
              <a:gd name="connsiteX35" fmla="*/ 2247900 w 3467100"/>
              <a:gd name="connsiteY35" fmla="*/ 819150 h 914400"/>
              <a:gd name="connsiteX36" fmla="*/ 2343150 w 3467100"/>
              <a:gd name="connsiteY36" fmla="*/ 685800 h 914400"/>
              <a:gd name="connsiteX37" fmla="*/ 2362200 w 3467100"/>
              <a:gd name="connsiteY37" fmla="*/ 609600 h 914400"/>
              <a:gd name="connsiteX38" fmla="*/ 2400300 w 3467100"/>
              <a:gd name="connsiteY38" fmla="*/ 723900 h 914400"/>
              <a:gd name="connsiteX39" fmla="*/ 2419350 w 3467100"/>
              <a:gd name="connsiteY39" fmla="*/ 781050 h 914400"/>
              <a:gd name="connsiteX40" fmla="*/ 2476500 w 3467100"/>
              <a:gd name="connsiteY40" fmla="*/ 800100 h 914400"/>
              <a:gd name="connsiteX41" fmla="*/ 2552700 w 3467100"/>
              <a:gd name="connsiteY41" fmla="*/ 742950 h 914400"/>
              <a:gd name="connsiteX42" fmla="*/ 2590800 w 3467100"/>
              <a:gd name="connsiteY42" fmla="*/ 685800 h 914400"/>
              <a:gd name="connsiteX43" fmla="*/ 2647950 w 3467100"/>
              <a:gd name="connsiteY43" fmla="*/ 609600 h 914400"/>
              <a:gd name="connsiteX44" fmla="*/ 2667000 w 3467100"/>
              <a:gd name="connsiteY44" fmla="*/ 533400 h 914400"/>
              <a:gd name="connsiteX45" fmla="*/ 2724150 w 3467100"/>
              <a:gd name="connsiteY45" fmla="*/ 628650 h 914400"/>
              <a:gd name="connsiteX46" fmla="*/ 2819400 w 3467100"/>
              <a:gd name="connsiteY46" fmla="*/ 895350 h 914400"/>
              <a:gd name="connsiteX47" fmla="*/ 2876550 w 3467100"/>
              <a:gd name="connsiteY47" fmla="*/ 914400 h 914400"/>
              <a:gd name="connsiteX48" fmla="*/ 2895600 w 3467100"/>
              <a:gd name="connsiteY48" fmla="*/ 857250 h 914400"/>
              <a:gd name="connsiteX49" fmla="*/ 2933700 w 3467100"/>
              <a:gd name="connsiteY49" fmla="*/ 609600 h 914400"/>
              <a:gd name="connsiteX50" fmla="*/ 3276600 w 3467100"/>
              <a:gd name="connsiteY50" fmla="*/ 723900 h 914400"/>
              <a:gd name="connsiteX51" fmla="*/ 3295650 w 3467100"/>
              <a:gd name="connsiteY51" fmla="*/ 876300 h 914400"/>
              <a:gd name="connsiteX52" fmla="*/ 3390900 w 3467100"/>
              <a:gd name="connsiteY52" fmla="*/ 857250 h 914400"/>
              <a:gd name="connsiteX53" fmla="*/ 3429000 w 3467100"/>
              <a:gd name="connsiteY53" fmla="*/ 800100 h 914400"/>
              <a:gd name="connsiteX54" fmla="*/ 3448050 w 3467100"/>
              <a:gd name="connsiteY54" fmla="*/ 857250 h 914400"/>
              <a:gd name="connsiteX55" fmla="*/ 3467100 w 3467100"/>
              <a:gd name="connsiteY55" fmla="*/ 8763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467100" h="914400">
                <a:moveTo>
                  <a:pt x="0" y="0"/>
                </a:moveTo>
                <a:cubicBezTo>
                  <a:pt x="12700" y="31750"/>
                  <a:pt x="26093" y="63231"/>
                  <a:pt x="38100" y="95250"/>
                </a:cubicBezTo>
                <a:cubicBezTo>
                  <a:pt x="45151" y="114052"/>
                  <a:pt x="37459" y="148462"/>
                  <a:pt x="57150" y="152400"/>
                </a:cubicBezTo>
                <a:cubicBezTo>
                  <a:pt x="107749" y="162520"/>
                  <a:pt x="160417" y="77205"/>
                  <a:pt x="190500" y="57150"/>
                </a:cubicBezTo>
                <a:cubicBezTo>
                  <a:pt x="207208" y="46011"/>
                  <a:pt x="228600" y="44450"/>
                  <a:pt x="247650" y="38100"/>
                </a:cubicBezTo>
                <a:cubicBezTo>
                  <a:pt x="273050" y="76200"/>
                  <a:pt x="309370" y="108959"/>
                  <a:pt x="323850" y="152400"/>
                </a:cubicBezTo>
                <a:cubicBezTo>
                  <a:pt x="330200" y="171450"/>
                  <a:pt x="331761" y="192842"/>
                  <a:pt x="342900" y="209550"/>
                </a:cubicBezTo>
                <a:cubicBezTo>
                  <a:pt x="357844" y="231966"/>
                  <a:pt x="381000" y="247650"/>
                  <a:pt x="400050" y="266700"/>
                </a:cubicBezTo>
                <a:cubicBezTo>
                  <a:pt x="638264" y="207147"/>
                  <a:pt x="342094" y="266700"/>
                  <a:pt x="533400" y="266700"/>
                </a:cubicBezTo>
                <a:cubicBezTo>
                  <a:pt x="559582" y="266700"/>
                  <a:pt x="584200" y="254000"/>
                  <a:pt x="609600" y="247650"/>
                </a:cubicBezTo>
                <a:cubicBezTo>
                  <a:pt x="610780" y="250011"/>
                  <a:pt x="653215" y="379782"/>
                  <a:pt x="704850" y="342900"/>
                </a:cubicBezTo>
                <a:cubicBezTo>
                  <a:pt x="742111" y="316285"/>
                  <a:pt x="781050" y="228600"/>
                  <a:pt x="781050" y="228600"/>
                </a:cubicBezTo>
                <a:cubicBezTo>
                  <a:pt x="800100" y="260350"/>
                  <a:pt x="821641" y="290732"/>
                  <a:pt x="838200" y="323850"/>
                </a:cubicBezTo>
                <a:cubicBezTo>
                  <a:pt x="847180" y="341811"/>
                  <a:pt x="837292" y="378782"/>
                  <a:pt x="857250" y="381000"/>
                </a:cubicBezTo>
                <a:cubicBezTo>
                  <a:pt x="909293" y="386783"/>
                  <a:pt x="958850" y="355600"/>
                  <a:pt x="1009650" y="342900"/>
                </a:cubicBezTo>
                <a:cubicBezTo>
                  <a:pt x="1028700" y="323850"/>
                  <a:pt x="1040382" y="280466"/>
                  <a:pt x="1066800" y="285750"/>
                </a:cubicBezTo>
                <a:cubicBezTo>
                  <a:pt x="1094647" y="291319"/>
                  <a:pt x="1093366" y="336000"/>
                  <a:pt x="1104900" y="361950"/>
                </a:cubicBezTo>
                <a:cubicBezTo>
                  <a:pt x="1118788" y="393199"/>
                  <a:pt x="1126393" y="427307"/>
                  <a:pt x="1143000" y="457200"/>
                </a:cubicBezTo>
                <a:cubicBezTo>
                  <a:pt x="1158535" y="485163"/>
                  <a:pt x="1226727" y="570168"/>
                  <a:pt x="1257300" y="590550"/>
                </a:cubicBezTo>
                <a:cubicBezTo>
                  <a:pt x="1274008" y="601689"/>
                  <a:pt x="1295400" y="603250"/>
                  <a:pt x="1314450" y="609600"/>
                </a:cubicBezTo>
                <a:lnTo>
                  <a:pt x="1447800" y="476250"/>
                </a:lnTo>
                <a:lnTo>
                  <a:pt x="1504950" y="419100"/>
                </a:lnTo>
                <a:cubicBezTo>
                  <a:pt x="1517650" y="438150"/>
                  <a:pt x="1532811" y="455772"/>
                  <a:pt x="1543050" y="476250"/>
                </a:cubicBezTo>
                <a:cubicBezTo>
                  <a:pt x="1552030" y="494211"/>
                  <a:pt x="1549556" y="517720"/>
                  <a:pt x="1562100" y="533400"/>
                </a:cubicBezTo>
                <a:cubicBezTo>
                  <a:pt x="1576403" y="551278"/>
                  <a:pt x="1600200" y="558800"/>
                  <a:pt x="1619250" y="571500"/>
                </a:cubicBezTo>
                <a:cubicBezTo>
                  <a:pt x="1638300" y="565150"/>
                  <a:pt x="1660720" y="564994"/>
                  <a:pt x="1676400" y="552450"/>
                </a:cubicBezTo>
                <a:cubicBezTo>
                  <a:pt x="1725487" y="513181"/>
                  <a:pt x="1809750" y="419100"/>
                  <a:pt x="1809750" y="419100"/>
                </a:cubicBezTo>
                <a:cubicBezTo>
                  <a:pt x="1816100" y="469900"/>
                  <a:pt x="1820384" y="521001"/>
                  <a:pt x="1828800" y="571500"/>
                </a:cubicBezTo>
                <a:cubicBezTo>
                  <a:pt x="1833104" y="597325"/>
                  <a:pt x="1829337" y="629187"/>
                  <a:pt x="1847850" y="647700"/>
                </a:cubicBezTo>
                <a:cubicBezTo>
                  <a:pt x="1866363" y="666213"/>
                  <a:pt x="1898650" y="660400"/>
                  <a:pt x="1924050" y="666750"/>
                </a:cubicBezTo>
                <a:cubicBezTo>
                  <a:pt x="1949450" y="641350"/>
                  <a:pt x="1978197" y="618904"/>
                  <a:pt x="2000250" y="590550"/>
                </a:cubicBezTo>
                <a:cubicBezTo>
                  <a:pt x="2022982" y="561323"/>
                  <a:pt x="2020373" y="495300"/>
                  <a:pt x="2057400" y="495300"/>
                </a:cubicBezTo>
                <a:cubicBezTo>
                  <a:pt x="2091596" y="495300"/>
                  <a:pt x="2080207" y="559964"/>
                  <a:pt x="2095500" y="590550"/>
                </a:cubicBezTo>
                <a:cubicBezTo>
                  <a:pt x="2105739" y="611028"/>
                  <a:pt x="2120900" y="628650"/>
                  <a:pt x="2133600" y="647700"/>
                </a:cubicBezTo>
                <a:cubicBezTo>
                  <a:pt x="2133765" y="648359"/>
                  <a:pt x="2162590" y="771940"/>
                  <a:pt x="2171700" y="781050"/>
                </a:cubicBezTo>
                <a:cubicBezTo>
                  <a:pt x="2191780" y="801130"/>
                  <a:pt x="2222500" y="806450"/>
                  <a:pt x="2247900" y="819150"/>
                </a:cubicBezTo>
                <a:cubicBezTo>
                  <a:pt x="2254405" y="810476"/>
                  <a:pt x="2333865" y="707466"/>
                  <a:pt x="2343150" y="685800"/>
                </a:cubicBezTo>
                <a:cubicBezTo>
                  <a:pt x="2353463" y="661735"/>
                  <a:pt x="2355850" y="635000"/>
                  <a:pt x="2362200" y="609600"/>
                </a:cubicBezTo>
                <a:lnTo>
                  <a:pt x="2400300" y="723900"/>
                </a:lnTo>
                <a:cubicBezTo>
                  <a:pt x="2406650" y="742950"/>
                  <a:pt x="2400300" y="774700"/>
                  <a:pt x="2419350" y="781050"/>
                </a:cubicBezTo>
                <a:lnTo>
                  <a:pt x="2476500" y="800100"/>
                </a:lnTo>
                <a:cubicBezTo>
                  <a:pt x="2501900" y="781050"/>
                  <a:pt x="2530249" y="765401"/>
                  <a:pt x="2552700" y="742950"/>
                </a:cubicBezTo>
                <a:cubicBezTo>
                  <a:pt x="2568889" y="726761"/>
                  <a:pt x="2577492" y="704431"/>
                  <a:pt x="2590800" y="685800"/>
                </a:cubicBezTo>
                <a:cubicBezTo>
                  <a:pt x="2609254" y="659964"/>
                  <a:pt x="2628900" y="635000"/>
                  <a:pt x="2647950" y="609600"/>
                </a:cubicBezTo>
                <a:cubicBezTo>
                  <a:pt x="2654300" y="584200"/>
                  <a:pt x="2641600" y="527050"/>
                  <a:pt x="2667000" y="533400"/>
                </a:cubicBezTo>
                <a:cubicBezTo>
                  <a:pt x="2702921" y="542380"/>
                  <a:pt x="2709112" y="594815"/>
                  <a:pt x="2724150" y="628650"/>
                </a:cubicBezTo>
                <a:cubicBezTo>
                  <a:pt x="2755142" y="698382"/>
                  <a:pt x="2745611" y="870754"/>
                  <a:pt x="2819400" y="895350"/>
                </a:cubicBezTo>
                <a:lnTo>
                  <a:pt x="2876550" y="914400"/>
                </a:lnTo>
                <a:cubicBezTo>
                  <a:pt x="2882900" y="895350"/>
                  <a:pt x="2890730" y="876731"/>
                  <a:pt x="2895600" y="857250"/>
                </a:cubicBezTo>
                <a:cubicBezTo>
                  <a:pt x="2917418" y="769979"/>
                  <a:pt x="2922133" y="702137"/>
                  <a:pt x="2933700" y="609600"/>
                </a:cubicBezTo>
                <a:cubicBezTo>
                  <a:pt x="3068199" y="811348"/>
                  <a:pt x="2772948" y="398008"/>
                  <a:pt x="3276600" y="723900"/>
                </a:cubicBezTo>
                <a:cubicBezTo>
                  <a:pt x="3319582" y="751712"/>
                  <a:pt x="3289300" y="825500"/>
                  <a:pt x="3295650" y="876300"/>
                </a:cubicBezTo>
                <a:cubicBezTo>
                  <a:pt x="3327400" y="869950"/>
                  <a:pt x="3362787" y="873314"/>
                  <a:pt x="3390900" y="857250"/>
                </a:cubicBezTo>
                <a:cubicBezTo>
                  <a:pt x="3410779" y="845891"/>
                  <a:pt x="3406105" y="800100"/>
                  <a:pt x="3429000" y="800100"/>
                </a:cubicBezTo>
                <a:cubicBezTo>
                  <a:pt x="3449080" y="800100"/>
                  <a:pt x="3439070" y="839289"/>
                  <a:pt x="3448050" y="857250"/>
                </a:cubicBezTo>
                <a:cubicBezTo>
                  <a:pt x="3452066" y="865282"/>
                  <a:pt x="3460750" y="869950"/>
                  <a:pt x="3467100" y="876300"/>
                </a:cubicBezTo>
              </a:path>
            </a:pathLst>
          </a:custGeom>
          <a:noFill/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文字方塊 21">
            <a:extLst>
              <a:ext uri="{FF2B5EF4-FFF2-40B4-BE49-F238E27FC236}">
                <a16:creationId xmlns:a16="http://schemas.microsoft.com/office/drawing/2014/main" id="{FACED658-4851-42B2-A82D-7C402FB0936F}"/>
              </a:ext>
            </a:extLst>
          </p:cNvPr>
          <p:cNvSpPr txBox="1"/>
          <p:nvPr/>
        </p:nvSpPr>
        <p:spPr>
          <a:xfrm>
            <a:off x="6284716" y="4006583"/>
            <a:ext cx="1594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梯度接近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0</a:t>
            </a:r>
            <a:endParaRPr lang="zh-TW" altLang="en-US" sz="2400" b="1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56" name="直線單箭頭接點 28">
            <a:extLst>
              <a:ext uri="{FF2B5EF4-FFF2-40B4-BE49-F238E27FC236}">
                <a16:creationId xmlns:a16="http://schemas.microsoft.com/office/drawing/2014/main" id="{4055B26C-33DF-4849-8F95-01601591DBA1}"/>
              </a:ext>
            </a:extLst>
          </p:cNvPr>
          <p:cNvCxnSpPr>
            <a:cxnSpLocks/>
            <a:stCxn id="61" idx="7"/>
          </p:cNvCxnSpPr>
          <p:nvPr/>
        </p:nvCxnSpPr>
        <p:spPr>
          <a:xfrm>
            <a:off x="5645434" y="3922956"/>
            <a:ext cx="639281" cy="29826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直線單箭頭接點 30">
            <a:extLst>
              <a:ext uri="{FF2B5EF4-FFF2-40B4-BE49-F238E27FC236}">
                <a16:creationId xmlns:a16="http://schemas.microsoft.com/office/drawing/2014/main" id="{D18426DB-703E-4A3B-B596-102A179F4549}"/>
              </a:ext>
            </a:extLst>
          </p:cNvPr>
          <p:cNvCxnSpPr>
            <a:cxnSpLocks/>
          </p:cNvCxnSpPr>
          <p:nvPr/>
        </p:nvCxnSpPr>
        <p:spPr>
          <a:xfrm flipV="1">
            <a:off x="5695809" y="4300873"/>
            <a:ext cx="588906" cy="65401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8" name="Picture 2" descr="「saddle point」的圖片搜尋結果">
            <a:extLst>
              <a:ext uri="{FF2B5EF4-FFF2-40B4-BE49-F238E27FC236}">
                <a16:creationId xmlns:a16="http://schemas.microsoft.com/office/drawing/2014/main" id="{2FCB229E-CA12-4E4B-B199-FFCF8C99B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685" y="3676724"/>
            <a:ext cx="3708400" cy="289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橢圓 33">
            <a:extLst>
              <a:ext uri="{FF2B5EF4-FFF2-40B4-BE49-F238E27FC236}">
                <a16:creationId xmlns:a16="http://schemas.microsoft.com/office/drawing/2014/main" id="{8A6190B8-8EF6-435C-830E-754AC4A27CDF}"/>
              </a:ext>
            </a:extLst>
          </p:cNvPr>
          <p:cNvSpPr/>
          <p:nvPr/>
        </p:nvSpPr>
        <p:spPr>
          <a:xfrm>
            <a:off x="9996300" y="4949852"/>
            <a:ext cx="186137" cy="186137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橢圓 34">
            <a:extLst>
              <a:ext uri="{FF2B5EF4-FFF2-40B4-BE49-F238E27FC236}">
                <a16:creationId xmlns:a16="http://schemas.microsoft.com/office/drawing/2014/main" id="{9404039E-D8A3-4D83-9189-4236A4126807}"/>
              </a:ext>
            </a:extLst>
          </p:cNvPr>
          <p:cNvSpPr/>
          <p:nvPr/>
        </p:nvSpPr>
        <p:spPr>
          <a:xfrm>
            <a:off x="5486556" y="3895697"/>
            <a:ext cx="186137" cy="186137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橢圓 35">
            <a:extLst>
              <a:ext uri="{FF2B5EF4-FFF2-40B4-BE49-F238E27FC236}">
                <a16:creationId xmlns:a16="http://schemas.microsoft.com/office/drawing/2014/main" id="{F55231E4-1DDD-4674-BB07-CA1E7EB87335}"/>
              </a:ext>
            </a:extLst>
          </p:cNvPr>
          <p:cNvSpPr/>
          <p:nvPr/>
        </p:nvSpPr>
        <p:spPr>
          <a:xfrm>
            <a:off x="5477928" y="4978986"/>
            <a:ext cx="186137" cy="186137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5CDC11D-C946-48D8-BBE8-8CD597E0AA99}"/>
              </a:ext>
            </a:extLst>
          </p:cNvPr>
          <p:cNvSpPr/>
          <p:nvPr/>
        </p:nvSpPr>
        <p:spPr>
          <a:xfrm>
            <a:off x="9932026" y="3636072"/>
            <a:ext cx="800219" cy="461665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鞍点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3075BC6C-4A8C-4932-9EA0-A50F7AA43F0C}"/>
              </a:ext>
            </a:extLst>
          </p:cNvPr>
          <p:cNvSpPr/>
          <p:nvPr/>
        </p:nvSpPr>
        <p:spPr>
          <a:xfrm>
            <a:off x="5557622" y="2481734"/>
            <a:ext cx="1831921" cy="461665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很难跳出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8B988BF9-98D0-496C-88F8-CE1ECF9BC6BD}"/>
              </a:ext>
            </a:extLst>
          </p:cNvPr>
          <p:cNvSpPr/>
          <p:nvPr/>
        </p:nvSpPr>
        <p:spPr>
          <a:xfrm>
            <a:off x="8399912" y="4674324"/>
            <a:ext cx="1519560" cy="461665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易于离开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68" name="直線單箭頭接點 5">
            <a:extLst>
              <a:ext uri="{FF2B5EF4-FFF2-40B4-BE49-F238E27FC236}">
                <a16:creationId xmlns:a16="http://schemas.microsoft.com/office/drawing/2014/main" id="{BBBBD972-849E-4773-9C47-AF08B52A2A56}"/>
              </a:ext>
            </a:extLst>
          </p:cNvPr>
          <p:cNvCxnSpPr/>
          <p:nvPr/>
        </p:nvCxnSpPr>
        <p:spPr>
          <a:xfrm flipH="1">
            <a:off x="9763058" y="5042920"/>
            <a:ext cx="312827" cy="375072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04399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7042CE56-F9A8-4218-AA54-C209EDCC0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1011168"/>
            <a:ext cx="511256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梯度为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时没能得到最佳解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31" name="群組 6">
            <a:extLst>
              <a:ext uri="{FF2B5EF4-FFF2-40B4-BE49-F238E27FC236}">
                <a16:creationId xmlns:a16="http://schemas.microsoft.com/office/drawing/2014/main" id="{03AD6BFB-76C1-45BB-BD38-E6FB72347E11}"/>
              </a:ext>
            </a:extLst>
          </p:cNvPr>
          <p:cNvGrpSpPr/>
          <p:nvPr/>
        </p:nvGrpSpPr>
        <p:grpSpPr>
          <a:xfrm>
            <a:off x="3784843" y="2030309"/>
            <a:ext cx="3708400" cy="2892552"/>
            <a:chOff x="7963143" y="727010"/>
            <a:chExt cx="3708400" cy="2892552"/>
          </a:xfrm>
        </p:grpSpPr>
        <p:pic>
          <p:nvPicPr>
            <p:cNvPr id="32" name="Picture 2" descr="「saddle point」的圖片搜尋結果">
              <a:extLst>
                <a:ext uri="{FF2B5EF4-FFF2-40B4-BE49-F238E27FC236}">
                  <a16:creationId xmlns:a16="http://schemas.microsoft.com/office/drawing/2014/main" id="{9F90C0A4-8841-4E3C-9F38-7EE4F389ED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3143" y="727010"/>
              <a:ext cx="3708400" cy="2892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橢圓 5">
              <a:extLst>
                <a:ext uri="{FF2B5EF4-FFF2-40B4-BE49-F238E27FC236}">
                  <a16:creationId xmlns:a16="http://schemas.microsoft.com/office/drawing/2014/main" id="{52255D92-9B95-4939-B6BE-04369F922D67}"/>
                </a:ext>
              </a:extLst>
            </p:cNvPr>
            <p:cNvSpPr/>
            <p:nvPr/>
          </p:nvSpPr>
          <p:spPr>
            <a:xfrm>
              <a:off x="9724274" y="1987149"/>
              <a:ext cx="186137" cy="18613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4" name="手繪多邊形: 圖案 7">
            <a:extLst>
              <a:ext uri="{FF2B5EF4-FFF2-40B4-BE49-F238E27FC236}">
                <a16:creationId xmlns:a16="http://schemas.microsoft.com/office/drawing/2014/main" id="{1C6799E4-3BBF-4E84-9D82-FF700B6B44EE}"/>
              </a:ext>
            </a:extLst>
          </p:cNvPr>
          <p:cNvSpPr/>
          <p:nvPr/>
        </p:nvSpPr>
        <p:spPr>
          <a:xfrm>
            <a:off x="886460" y="2912165"/>
            <a:ext cx="2481943" cy="1317062"/>
          </a:xfrm>
          <a:custGeom>
            <a:avLst/>
            <a:gdLst>
              <a:gd name="connsiteX0" fmla="*/ 0 w 2481943"/>
              <a:gd name="connsiteY0" fmla="*/ 0 h 1713324"/>
              <a:gd name="connsiteX1" fmla="*/ 638628 w 2481943"/>
              <a:gd name="connsiteY1" fmla="*/ 1291771 h 1713324"/>
              <a:gd name="connsiteX2" fmla="*/ 1248228 w 2481943"/>
              <a:gd name="connsiteY2" fmla="*/ 1712685 h 1713324"/>
              <a:gd name="connsiteX3" fmla="*/ 1828800 w 2481943"/>
              <a:gd name="connsiteY3" fmla="*/ 1349828 h 1713324"/>
              <a:gd name="connsiteX4" fmla="*/ 2481943 w 2481943"/>
              <a:gd name="connsiteY4" fmla="*/ 72571 h 171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1943" h="1713324">
                <a:moveTo>
                  <a:pt x="0" y="0"/>
                </a:moveTo>
                <a:cubicBezTo>
                  <a:pt x="215295" y="503162"/>
                  <a:pt x="430590" y="1006324"/>
                  <a:pt x="638628" y="1291771"/>
                </a:cubicBezTo>
                <a:cubicBezTo>
                  <a:pt x="846666" y="1577218"/>
                  <a:pt x="1049866" y="1703009"/>
                  <a:pt x="1248228" y="1712685"/>
                </a:cubicBezTo>
                <a:cubicBezTo>
                  <a:pt x="1446590" y="1722361"/>
                  <a:pt x="1623181" y="1623180"/>
                  <a:pt x="1828800" y="1349828"/>
                </a:cubicBezTo>
                <a:cubicBezTo>
                  <a:pt x="2034419" y="1076476"/>
                  <a:pt x="2258181" y="574523"/>
                  <a:pt x="2481943" y="72571"/>
                </a:cubicBezTo>
              </a:path>
            </a:pathLst>
          </a:custGeom>
          <a:noFill/>
          <a:ln w="571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橢圓 8">
            <a:extLst>
              <a:ext uri="{FF2B5EF4-FFF2-40B4-BE49-F238E27FC236}">
                <a16:creationId xmlns:a16="http://schemas.microsoft.com/office/drawing/2014/main" id="{2382F795-BBEA-413C-A17F-9CDDE7873D1F}"/>
              </a:ext>
            </a:extLst>
          </p:cNvPr>
          <p:cNvSpPr/>
          <p:nvPr/>
        </p:nvSpPr>
        <p:spPr>
          <a:xfrm>
            <a:off x="2057213" y="3993947"/>
            <a:ext cx="186137" cy="186137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6" name="圖片 11">
            <a:extLst>
              <a:ext uri="{FF2B5EF4-FFF2-40B4-BE49-F238E27FC236}">
                <a16:creationId xmlns:a16="http://schemas.microsoft.com/office/drawing/2014/main" id="{798AB855-46A1-457B-8172-AB3C66D8D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316" y="1184889"/>
            <a:ext cx="4044875" cy="3407552"/>
          </a:xfrm>
          <a:prstGeom prst="rect">
            <a:avLst/>
          </a:prstGeom>
        </p:spPr>
      </p:pic>
      <p:sp>
        <p:nvSpPr>
          <p:cNvPr id="38" name="橢圓 12">
            <a:extLst>
              <a:ext uri="{FF2B5EF4-FFF2-40B4-BE49-F238E27FC236}">
                <a16:creationId xmlns:a16="http://schemas.microsoft.com/office/drawing/2014/main" id="{61346215-0614-4A50-A263-430ED9A90307}"/>
              </a:ext>
            </a:extLst>
          </p:cNvPr>
          <p:cNvSpPr/>
          <p:nvPr/>
        </p:nvSpPr>
        <p:spPr>
          <a:xfrm>
            <a:off x="9868616" y="4426803"/>
            <a:ext cx="186137" cy="186137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文字方塊 15">
            <a:extLst>
              <a:ext uri="{FF2B5EF4-FFF2-40B4-BE49-F238E27FC236}">
                <a16:creationId xmlns:a16="http://schemas.microsoft.com/office/drawing/2014/main" id="{B30E76FE-5D3E-4281-916A-C337E7A0119D}"/>
              </a:ext>
            </a:extLst>
          </p:cNvPr>
          <p:cNvSpPr txBox="1"/>
          <p:nvPr/>
        </p:nvSpPr>
        <p:spPr>
          <a:xfrm>
            <a:off x="8438979" y="5051980"/>
            <a:ext cx="2629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在更高维度空间上它是鞍点吗</a:t>
            </a:r>
            <a:r>
              <a:rPr lang="en-US" altLang="zh-TW" sz="2400" dirty="0">
                <a:solidFill>
                  <a:prstClr val="black"/>
                </a:solidFill>
                <a:latin typeface="+mn-ea"/>
              </a:rPr>
              <a:t>?</a:t>
            </a:r>
            <a:endParaRPr lang="zh-TW" altLang="en-US" sz="2400" dirty="0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798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7042CE56-F9A8-4218-AA54-C209EDCC0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1011168"/>
            <a:ext cx="511256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梯度为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时没能得到最佳解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15" name="直線接點 42">
            <a:extLst>
              <a:ext uri="{FF2B5EF4-FFF2-40B4-BE49-F238E27FC236}">
                <a16:creationId xmlns:a16="http://schemas.microsoft.com/office/drawing/2014/main" id="{6F803BD8-357A-4FCF-837F-0DE73831F587}"/>
              </a:ext>
            </a:extLst>
          </p:cNvPr>
          <p:cNvCxnSpPr/>
          <p:nvPr/>
        </p:nvCxnSpPr>
        <p:spPr>
          <a:xfrm>
            <a:off x="8352434" y="5076834"/>
            <a:ext cx="0" cy="727092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sp>
        <p:nvSpPr>
          <p:cNvPr id="16" name="橢圓 23">
            <a:extLst>
              <a:ext uri="{FF2B5EF4-FFF2-40B4-BE49-F238E27FC236}">
                <a16:creationId xmlns:a16="http://schemas.microsoft.com/office/drawing/2014/main" id="{B8F53BB9-A2C6-48A6-B0A5-646630998922}"/>
              </a:ext>
            </a:extLst>
          </p:cNvPr>
          <p:cNvSpPr/>
          <p:nvPr/>
        </p:nvSpPr>
        <p:spPr>
          <a:xfrm>
            <a:off x="8021397" y="4760311"/>
            <a:ext cx="633046" cy="633046"/>
          </a:xfrm>
          <a:prstGeom prst="ellipse">
            <a:avLst/>
          </a:prstGeom>
          <a:solidFill>
            <a:srgbClr val="A5A5A5">
              <a:lumMod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7" name="直線接點 41">
            <a:extLst>
              <a:ext uri="{FF2B5EF4-FFF2-40B4-BE49-F238E27FC236}">
                <a16:creationId xmlns:a16="http://schemas.microsoft.com/office/drawing/2014/main" id="{49C24BC7-FEA6-4DBF-BE67-6DE4B36C532D}"/>
              </a:ext>
            </a:extLst>
          </p:cNvPr>
          <p:cNvCxnSpPr/>
          <p:nvPr/>
        </p:nvCxnSpPr>
        <p:spPr>
          <a:xfrm>
            <a:off x="6417182" y="4053016"/>
            <a:ext cx="0" cy="1762613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cxnSp>
        <p:nvCxnSpPr>
          <p:cNvPr id="18" name="直線接點 40">
            <a:extLst>
              <a:ext uri="{FF2B5EF4-FFF2-40B4-BE49-F238E27FC236}">
                <a16:creationId xmlns:a16="http://schemas.microsoft.com/office/drawing/2014/main" id="{7BAC9080-7D65-4F66-B8D1-6CBC451A0C4B}"/>
              </a:ext>
            </a:extLst>
          </p:cNvPr>
          <p:cNvCxnSpPr/>
          <p:nvPr/>
        </p:nvCxnSpPr>
        <p:spPr>
          <a:xfrm>
            <a:off x="4682314" y="4041314"/>
            <a:ext cx="0" cy="1762613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cxnSp>
        <p:nvCxnSpPr>
          <p:cNvPr id="20" name="直線接點 6">
            <a:extLst>
              <a:ext uri="{FF2B5EF4-FFF2-40B4-BE49-F238E27FC236}">
                <a16:creationId xmlns:a16="http://schemas.microsoft.com/office/drawing/2014/main" id="{F870568B-EC88-4D33-836A-D28701DBF263}"/>
              </a:ext>
            </a:extLst>
          </p:cNvPr>
          <p:cNvCxnSpPr/>
          <p:nvPr/>
        </p:nvCxnSpPr>
        <p:spPr>
          <a:xfrm>
            <a:off x="3176788" y="2955094"/>
            <a:ext cx="0" cy="288006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cxnSp>
        <p:nvCxnSpPr>
          <p:cNvPr id="21" name="直線單箭頭接點 26">
            <a:extLst>
              <a:ext uri="{FF2B5EF4-FFF2-40B4-BE49-F238E27FC236}">
                <a16:creationId xmlns:a16="http://schemas.microsoft.com/office/drawing/2014/main" id="{A6F43ACB-3AB4-43AA-883E-AA6C09C0F6A8}"/>
              </a:ext>
            </a:extLst>
          </p:cNvPr>
          <p:cNvCxnSpPr/>
          <p:nvPr/>
        </p:nvCxnSpPr>
        <p:spPr>
          <a:xfrm>
            <a:off x="3284847" y="5803927"/>
            <a:ext cx="676977" cy="0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手繪多邊形 5">
            <a:extLst>
              <a:ext uri="{FF2B5EF4-FFF2-40B4-BE49-F238E27FC236}">
                <a16:creationId xmlns:a16="http://schemas.microsoft.com/office/drawing/2014/main" id="{D1B84BCD-6E30-4689-955A-B201E4F9BEFB}"/>
              </a:ext>
            </a:extLst>
          </p:cNvPr>
          <p:cNvSpPr/>
          <p:nvPr/>
        </p:nvSpPr>
        <p:spPr>
          <a:xfrm>
            <a:off x="2475329" y="1900143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928083 w 7754816"/>
              <a:gd name="connsiteY5" fmla="*/ 2911461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570348 w 7754816"/>
              <a:gd name="connsiteY4" fmla="*/ 2665276 h 4208267"/>
              <a:gd name="connsiteX5" fmla="*/ 6928083 w 7754816"/>
              <a:gd name="connsiteY5" fmla="*/ 2911461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570348 w 7754816"/>
              <a:gd name="connsiteY4" fmla="*/ 2665276 h 4208267"/>
              <a:gd name="connsiteX5" fmla="*/ 6928083 w 7754816"/>
              <a:gd name="connsiteY5" fmla="*/ 2911461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710889 w 7754816"/>
              <a:gd name="connsiteY4" fmla="*/ 2916288 h 4208267"/>
              <a:gd name="connsiteX5" fmla="*/ 6928083 w 7754816"/>
              <a:gd name="connsiteY5" fmla="*/ 2911461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710889 w 7754816"/>
              <a:gd name="connsiteY4" fmla="*/ 2916288 h 4208267"/>
              <a:gd name="connsiteX5" fmla="*/ 7209165 w 7754816"/>
              <a:gd name="connsiteY5" fmla="*/ 3270049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250972" y="3474713"/>
                  <a:pt x="5732254" y="3511062"/>
                </a:cubicBezTo>
                <a:cubicBezTo>
                  <a:pt x="6213536" y="3547411"/>
                  <a:pt x="6464737" y="2956457"/>
                  <a:pt x="6710889" y="2916288"/>
                </a:cubicBezTo>
                <a:cubicBezTo>
                  <a:pt x="6957041" y="2876119"/>
                  <a:pt x="7067416" y="3090812"/>
                  <a:pt x="7209165" y="3270049"/>
                </a:cubicBezTo>
                <a:cubicBezTo>
                  <a:pt x="7350914" y="3449286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橢圓 8">
            <a:extLst>
              <a:ext uri="{FF2B5EF4-FFF2-40B4-BE49-F238E27FC236}">
                <a16:creationId xmlns:a16="http://schemas.microsoft.com/office/drawing/2014/main" id="{98BF05DC-5DB0-4B36-A6AF-94EFFE025949}"/>
              </a:ext>
            </a:extLst>
          </p:cNvPr>
          <p:cNvSpPr/>
          <p:nvPr/>
        </p:nvSpPr>
        <p:spPr>
          <a:xfrm>
            <a:off x="6100660" y="3963118"/>
            <a:ext cx="633046" cy="633046"/>
          </a:xfrm>
          <a:prstGeom prst="ellipse">
            <a:avLst/>
          </a:prstGeom>
          <a:solidFill>
            <a:srgbClr val="A5A5A5">
              <a:lumMod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4" name="直線單箭頭接點 4">
            <a:extLst>
              <a:ext uri="{FF2B5EF4-FFF2-40B4-BE49-F238E27FC236}">
                <a16:creationId xmlns:a16="http://schemas.microsoft.com/office/drawing/2014/main" id="{05B80975-5CF9-4DE3-833D-8E9D6CE7F0F8}"/>
              </a:ext>
            </a:extLst>
          </p:cNvPr>
          <p:cNvCxnSpPr/>
          <p:nvPr/>
        </p:nvCxnSpPr>
        <p:spPr>
          <a:xfrm>
            <a:off x="2285696" y="5945639"/>
            <a:ext cx="8428024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線單箭頭接點 13">
            <a:extLst>
              <a:ext uri="{FF2B5EF4-FFF2-40B4-BE49-F238E27FC236}">
                <a16:creationId xmlns:a16="http://schemas.microsoft.com/office/drawing/2014/main" id="{EDFBF25B-3B0C-4C59-B77D-4A2DE0EC51AB}"/>
              </a:ext>
            </a:extLst>
          </p:cNvPr>
          <p:cNvCxnSpPr/>
          <p:nvPr/>
        </p:nvCxnSpPr>
        <p:spPr>
          <a:xfrm flipV="1">
            <a:off x="2703928" y="1791997"/>
            <a:ext cx="0" cy="4362809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6" name="文字方塊 9">
            <a:extLst>
              <a:ext uri="{FF2B5EF4-FFF2-40B4-BE49-F238E27FC236}">
                <a16:creationId xmlns:a16="http://schemas.microsoft.com/office/drawing/2014/main" id="{ED19C9C0-07F9-4B26-9C13-46E7FED9144D}"/>
              </a:ext>
            </a:extLst>
          </p:cNvPr>
          <p:cNvSpPr txBox="1"/>
          <p:nvPr/>
        </p:nvSpPr>
        <p:spPr>
          <a:xfrm>
            <a:off x="2655063" y="1740173"/>
            <a:ext cx="96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Loss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文字方塊 16">
            <a:extLst>
              <a:ext uri="{FF2B5EF4-FFF2-40B4-BE49-F238E27FC236}">
                <a16:creationId xmlns:a16="http://schemas.microsoft.com/office/drawing/2014/main" id="{CF04B7A8-DDE1-47C2-88B1-D5C5CB6D8F56}"/>
              </a:ext>
            </a:extLst>
          </p:cNvPr>
          <p:cNvSpPr txBox="1"/>
          <p:nvPr/>
        </p:nvSpPr>
        <p:spPr>
          <a:xfrm>
            <a:off x="6358167" y="6105633"/>
            <a:ext cx="1455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单变量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8" name="文字方塊 10">
            <a:extLst>
              <a:ext uri="{FF2B5EF4-FFF2-40B4-BE49-F238E27FC236}">
                <a16:creationId xmlns:a16="http://schemas.microsoft.com/office/drawing/2014/main" id="{18FFADA6-D118-459B-833E-15B0114D3BA5}"/>
              </a:ext>
            </a:extLst>
          </p:cNvPr>
          <p:cNvSpPr txBox="1"/>
          <p:nvPr/>
        </p:nvSpPr>
        <p:spPr>
          <a:xfrm>
            <a:off x="4087910" y="1935851"/>
            <a:ext cx="1908647" cy="954107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平缓区域更新很慢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0" name="文字方塊 21">
            <a:extLst>
              <a:ext uri="{FF2B5EF4-FFF2-40B4-BE49-F238E27FC236}">
                <a16:creationId xmlns:a16="http://schemas.microsoft.com/office/drawing/2014/main" id="{68A84981-A09D-4C84-B9AB-6CE087A37EF4}"/>
              </a:ext>
            </a:extLst>
          </p:cNvPr>
          <p:cNvSpPr txBox="1"/>
          <p:nvPr/>
        </p:nvSpPr>
        <p:spPr>
          <a:xfrm>
            <a:off x="8898803" y="3179411"/>
            <a:ext cx="1775461" cy="95410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在局部极值点停留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7" name="橢圓 20">
            <a:extLst>
              <a:ext uri="{FF2B5EF4-FFF2-40B4-BE49-F238E27FC236}">
                <a16:creationId xmlns:a16="http://schemas.microsoft.com/office/drawing/2014/main" id="{D9D1DFEF-5768-44BE-AFB8-BB7EF90593E7}"/>
              </a:ext>
            </a:extLst>
          </p:cNvPr>
          <p:cNvSpPr/>
          <p:nvPr/>
        </p:nvSpPr>
        <p:spPr>
          <a:xfrm>
            <a:off x="2883991" y="2638571"/>
            <a:ext cx="633046" cy="633046"/>
          </a:xfrm>
          <a:prstGeom prst="ellipse">
            <a:avLst/>
          </a:prstGeom>
          <a:solidFill>
            <a:srgbClr val="A5A5A5">
              <a:lumMod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094CCBFC-97F9-4F54-989F-D6B879D0BE4D}"/>
                  </a:ext>
                </a:extLst>
              </p:cNvPr>
              <p:cNvSpPr txBox="1"/>
              <p:nvPr/>
            </p:nvSpPr>
            <p:spPr>
              <a:xfrm>
                <a:off x="8470030" y="5000896"/>
                <a:ext cx="1288691" cy="822469"/>
              </a:xfrm>
              <a:prstGeom prst="rect">
                <a:avLst/>
              </a:prstGeom>
              <a:gradFill rotWithShape="1">
                <a:gsLst>
                  <a:gs pos="0">
                    <a:srgbClr val="FFC000">
                      <a:lumMod val="110000"/>
                      <a:satMod val="105000"/>
                      <a:tint val="67000"/>
                    </a:srgbClr>
                  </a:gs>
                  <a:gs pos="50000">
                    <a:srgbClr val="FFC000">
                      <a:lumMod val="105000"/>
                      <a:satMod val="103000"/>
                      <a:tint val="73000"/>
                    </a:srgbClr>
                  </a:gs>
                  <a:gs pos="100000">
                    <a:srgbClr val="FFC000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TW" altLang="en-US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𝜕</m:t>
                      </m:r>
                      <m:r>
                        <a:rPr kumimoji="0" lang="en-US" altLang="zh-TW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𝐿</m:t>
                      </m:r>
                      <m:r>
                        <a:rPr kumimoji="0" lang="zh-TW" altLang="en-US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∕</m:t>
                      </m:r>
                      <m:r>
                        <a:rPr kumimoji="0" lang="zh-TW" altLang="en-US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𝜕</m:t>
                      </m:r>
                      <m:r>
                        <a:rPr kumimoji="0" lang="en-US" altLang="zh-TW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𝑤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094CCBFC-97F9-4F54-989F-D6B879D0B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030" y="5000896"/>
                <a:ext cx="1288691" cy="822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橢圓 29">
            <a:extLst>
              <a:ext uri="{FF2B5EF4-FFF2-40B4-BE49-F238E27FC236}">
                <a16:creationId xmlns:a16="http://schemas.microsoft.com/office/drawing/2014/main" id="{775BC1A9-2154-4824-B287-32C1B13E1E23}"/>
              </a:ext>
            </a:extLst>
          </p:cNvPr>
          <p:cNvSpPr/>
          <p:nvPr/>
        </p:nvSpPr>
        <p:spPr>
          <a:xfrm>
            <a:off x="4365791" y="3837921"/>
            <a:ext cx="633046" cy="633046"/>
          </a:xfrm>
          <a:prstGeom prst="ellipse">
            <a:avLst/>
          </a:prstGeom>
          <a:solidFill>
            <a:srgbClr val="A5A5A5">
              <a:lumMod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文字方塊 32">
            <a:extLst>
              <a:ext uri="{FF2B5EF4-FFF2-40B4-BE49-F238E27FC236}">
                <a16:creationId xmlns:a16="http://schemas.microsoft.com/office/drawing/2014/main" id="{15C29514-6F54-4F7C-90C5-4188CB111C6D}"/>
              </a:ext>
            </a:extLst>
          </p:cNvPr>
          <p:cNvSpPr txBox="1"/>
          <p:nvPr/>
        </p:nvSpPr>
        <p:spPr>
          <a:xfrm>
            <a:off x="6962878" y="2317510"/>
            <a:ext cx="1506349" cy="954107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在鞍点处停留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43" name="直線單箭頭接點 33">
            <a:extLst>
              <a:ext uri="{FF2B5EF4-FFF2-40B4-BE49-F238E27FC236}">
                <a16:creationId xmlns:a16="http://schemas.microsoft.com/office/drawing/2014/main" id="{C7D205E9-7B77-41C3-AE79-A40D00CAC8EC}"/>
              </a:ext>
            </a:extLst>
          </p:cNvPr>
          <p:cNvCxnSpPr>
            <a:stCxn id="16" idx="7"/>
          </p:cNvCxnSpPr>
          <p:nvPr/>
        </p:nvCxnSpPr>
        <p:spPr>
          <a:xfrm flipV="1">
            <a:off x="8561736" y="4121922"/>
            <a:ext cx="342234" cy="731096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線單箭頭接點 35">
            <a:extLst>
              <a:ext uri="{FF2B5EF4-FFF2-40B4-BE49-F238E27FC236}">
                <a16:creationId xmlns:a16="http://schemas.microsoft.com/office/drawing/2014/main" id="{C262DE83-3FC9-462C-A390-402ADD2853BB}"/>
              </a:ext>
            </a:extLst>
          </p:cNvPr>
          <p:cNvCxnSpPr/>
          <p:nvPr/>
        </p:nvCxnSpPr>
        <p:spPr>
          <a:xfrm flipV="1">
            <a:off x="6578399" y="3271617"/>
            <a:ext cx="344940" cy="769697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線單箭頭接點 36">
            <a:extLst>
              <a:ext uri="{FF2B5EF4-FFF2-40B4-BE49-F238E27FC236}">
                <a16:creationId xmlns:a16="http://schemas.microsoft.com/office/drawing/2014/main" id="{14C927AB-698B-458D-BA0E-626CC65257CD}"/>
              </a:ext>
            </a:extLst>
          </p:cNvPr>
          <p:cNvCxnSpPr>
            <a:cxnSpLocks/>
            <a:stCxn id="41" idx="7"/>
            <a:endCxn id="28" idx="2"/>
          </p:cNvCxnSpPr>
          <p:nvPr/>
        </p:nvCxnSpPr>
        <p:spPr>
          <a:xfrm flipV="1">
            <a:off x="4906130" y="2889958"/>
            <a:ext cx="136104" cy="1040670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25">
                <a:extLst>
                  <a:ext uri="{FF2B5EF4-FFF2-40B4-BE49-F238E27FC236}">
                    <a16:creationId xmlns:a16="http://schemas.microsoft.com/office/drawing/2014/main" id="{EB325D4D-5E6D-495F-AD59-692E56ACF536}"/>
                  </a:ext>
                </a:extLst>
              </p:cNvPr>
              <p:cNvSpPr txBox="1"/>
              <p:nvPr/>
            </p:nvSpPr>
            <p:spPr>
              <a:xfrm>
                <a:off x="6520811" y="4993160"/>
                <a:ext cx="1292685" cy="822469"/>
              </a:xfrm>
              <a:prstGeom prst="rect">
                <a:avLst/>
              </a:prstGeom>
              <a:gradFill rotWithShape="1">
                <a:gsLst>
                  <a:gs pos="0">
                    <a:srgbClr val="FFC000">
                      <a:lumMod val="110000"/>
                      <a:satMod val="105000"/>
                      <a:tint val="67000"/>
                    </a:srgbClr>
                  </a:gs>
                  <a:gs pos="50000">
                    <a:srgbClr val="FFC000">
                      <a:lumMod val="105000"/>
                      <a:satMod val="103000"/>
                      <a:tint val="73000"/>
                    </a:srgbClr>
                  </a:gs>
                  <a:gs pos="100000">
                    <a:srgbClr val="FFC000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TW" altLang="en-US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𝜕</m:t>
                      </m:r>
                      <m:r>
                        <a:rPr kumimoji="0" lang="en-US" altLang="zh-TW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𝐿</m:t>
                      </m:r>
                      <m:r>
                        <a:rPr kumimoji="0" lang="zh-TW" altLang="en-US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∕</m:t>
                      </m:r>
                      <m:r>
                        <a:rPr kumimoji="0" lang="zh-TW" altLang="en-US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𝜕</m:t>
                      </m:r>
                      <m:r>
                        <a:rPr kumimoji="0" lang="en-US" altLang="zh-TW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𝑤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6" name="文字方塊 25">
                <a:extLst>
                  <a:ext uri="{FF2B5EF4-FFF2-40B4-BE49-F238E27FC236}">
                    <a16:creationId xmlns:a16="http://schemas.microsoft.com/office/drawing/2014/main" id="{EB325D4D-5E6D-495F-AD59-692E56ACF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811" y="4993160"/>
                <a:ext cx="1292685" cy="8224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28">
                <a:extLst>
                  <a:ext uri="{FF2B5EF4-FFF2-40B4-BE49-F238E27FC236}">
                    <a16:creationId xmlns:a16="http://schemas.microsoft.com/office/drawing/2014/main" id="{6D7D1B70-8514-46C3-853A-333120006FCC}"/>
                  </a:ext>
                </a:extLst>
              </p:cNvPr>
              <p:cNvSpPr txBox="1"/>
              <p:nvPr/>
            </p:nvSpPr>
            <p:spPr>
              <a:xfrm>
                <a:off x="4748025" y="5000771"/>
                <a:ext cx="1303192" cy="822469"/>
              </a:xfrm>
              <a:prstGeom prst="rect">
                <a:avLst/>
              </a:prstGeom>
              <a:gradFill rotWithShape="1">
                <a:gsLst>
                  <a:gs pos="0">
                    <a:srgbClr val="FFC000">
                      <a:lumMod val="110000"/>
                      <a:satMod val="105000"/>
                      <a:tint val="67000"/>
                    </a:srgbClr>
                  </a:gs>
                  <a:gs pos="50000">
                    <a:srgbClr val="FFC000">
                      <a:lumMod val="105000"/>
                      <a:satMod val="103000"/>
                      <a:tint val="73000"/>
                    </a:srgbClr>
                  </a:gs>
                  <a:gs pos="100000">
                    <a:srgbClr val="FFC000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TW" altLang="en-US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𝜕</m:t>
                      </m:r>
                      <m:r>
                        <a:rPr kumimoji="0" lang="en-US" altLang="zh-TW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𝐿</m:t>
                      </m:r>
                      <m:r>
                        <a:rPr kumimoji="0" lang="zh-TW" altLang="en-US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∕</m:t>
                      </m:r>
                      <m:r>
                        <a:rPr kumimoji="0" lang="zh-TW" altLang="en-US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𝜕</m:t>
                      </m:r>
                      <m:r>
                        <a:rPr kumimoji="0" lang="en-US" altLang="zh-TW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𝑤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≈0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7" name="文字方塊 28">
                <a:extLst>
                  <a:ext uri="{FF2B5EF4-FFF2-40B4-BE49-F238E27FC236}">
                    <a16:creationId xmlns:a16="http://schemas.microsoft.com/office/drawing/2014/main" id="{6D7D1B70-8514-46C3-853A-333120006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025" y="5000771"/>
                <a:ext cx="1303192" cy="8224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橢圓 34">
            <a:extLst>
              <a:ext uri="{FF2B5EF4-FFF2-40B4-BE49-F238E27FC236}">
                <a16:creationId xmlns:a16="http://schemas.microsoft.com/office/drawing/2014/main" id="{D82693FC-26C6-4012-81E8-4B974449A9DA}"/>
              </a:ext>
            </a:extLst>
          </p:cNvPr>
          <p:cNvSpPr/>
          <p:nvPr/>
        </p:nvSpPr>
        <p:spPr>
          <a:xfrm>
            <a:off x="3068730" y="5837580"/>
            <a:ext cx="216117" cy="2161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橢圓 37">
            <a:extLst>
              <a:ext uri="{FF2B5EF4-FFF2-40B4-BE49-F238E27FC236}">
                <a16:creationId xmlns:a16="http://schemas.microsoft.com/office/drawing/2014/main" id="{8E41F078-4AD9-4292-BAEA-87826DF2E4D2}"/>
              </a:ext>
            </a:extLst>
          </p:cNvPr>
          <p:cNvSpPr/>
          <p:nvPr/>
        </p:nvSpPr>
        <p:spPr>
          <a:xfrm>
            <a:off x="4580658" y="5831881"/>
            <a:ext cx="216117" cy="2161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橢圓 38">
            <a:extLst>
              <a:ext uri="{FF2B5EF4-FFF2-40B4-BE49-F238E27FC236}">
                <a16:creationId xmlns:a16="http://schemas.microsoft.com/office/drawing/2014/main" id="{A4EF9DA5-629C-4353-B626-DC4BC43DB27A}"/>
              </a:ext>
            </a:extLst>
          </p:cNvPr>
          <p:cNvSpPr/>
          <p:nvPr/>
        </p:nvSpPr>
        <p:spPr>
          <a:xfrm>
            <a:off x="6309124" y="5807433"/>
            <a:ext cx="216117" cy="2161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橢圓 39">
            <a:extLst>
              <a:ext uri="{FF2B5EF4-FFF2-40B4-BE49-F238E27FC236}">
                <a16:creationId xmlns:a16="http://schemas.microsoft.com/office/drawing/2014/main" id="{48C04C8F-AB2F-4B5C-A5F5-F1EE7FD0BEE5}"/>
              </a:ext>
            </a:extLst>
          </p:cNvPr>
          <p:cNvSpPr/>
          <p:nvPr/>
        </p:nvSpPr>
        <p:spPr>
          <a:xfrm>
            <a:off x="8250369" y="5815629"/>
            <a:ext cx="216117" cy="2161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6705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7042CE56-F9A8-4218-AA54-C209EDCC0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1011168"/>
            <a:ext cx="672866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梯度较小时几乎停止更新合理吗？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34" name="直線接點 42">
            <a:extLst>
              <a:ext uri="{FF2B5EF4-FFF2-40B4-BE49-F238E27FC236}">
                <a16:creationId xmlns:a16="http://schemas.microsoft.com/office/drawing/2014/main" id="{23F6F364-59CD-4D3F-B121-AD7A43F9EFD1}"/>
              </a:ext>
            </a:extLst>
          </p:cNvPr>
          <p:cNvCxnSpPr/>
          <p:nvPr/>
        </p:nvCxnSpPr>
        <p:spPr>
          <a:xfrm>
            <a:off x="8405774" y="5046675"/>
            <a:ext cx="0" cy="727092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sp>
        <p:nvSpPr>
          <p:cNvPr id="35" name="橢圓 23">
            <a:extLst>
              <a:ext uri="{FF2B5EF4-FFF2-40B4-BE49-F238E27FC236}">
                <a16:creationId xmlns:a16="http://schemas.microsoft.com/office/drawing/2014/main" id="{F1EABC59-B34F-414D-B737-491F792F67B4}"/>
              </a:ext>
            </a:extLst>
          </p:cNvPr>
          <p:cNvSpPr/>
          <p:nvPr/>
        </p:nvSpPr>
        <p:spPr>
          <a:xfrm>
            <a:off x="8074737" y="4730152"/>
            <a:ext cx="633046" cy="633046"/>
          </a:xfrm>
          <a:prstGeom prst="ellipse">
            <a:avLst/>
          </a:prstGeom>
          <a:solidFill>
            <a:srgbClr val="A5A5A5">
              <a:lumMod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6" name="直線接點 41">
            <a:extLst>
              <a:ext uri="{FF2B5EF4-FFF2-40B4-BE49-F238E27FC236}">
                <a16:creationId xmlns:a16="http://schemas.microsoft.com/office/drawing/2014/main" id="{F91A9867-520F-4DDA-8005-4CE27FDBFBA9}"/>
              </a:ext>
            </a:extLst>
          </p:cNvPr>
          <p:cNvCxnSpPr/>
          <p:nvPr/>
        </p:nvCxnSpPr>
        <p:spPr>
          <a:xfrm>
            <a:off x="6470522" y="4022857"/>
            <a:ext cx="0" cy="1762613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cxnSp>
        <p:nvCxnSpPr>
          <p:cNvPr id="38" name="直線接點 40">
            <a:extLst>
              <a:ext uri="{FF2B5EF4-FFF2-40B4-BE49-F238E27FC236}">
                <a16:creationId xmlns:a16="http://schemas.microsoft.com/office/drawing/2014/main" id="{BA918262-0EC5-4307-A94B-8E28B6099718}"/>
              </a:ext>
            </a:extLst>
          </p:cNvPr>
          <p:cNvCxnSpPr/>
          <p:nvPr/>
        </p:nvCxnSpPr>
        <p:spPr>
          <a:xfrm>
            <a:off x="4735654" y="4011155"/>
            <a:ext cx="0" cy="1762613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cxnSp>
        <p:nvCxnSpPr>
          <p:cNvPr id="39" name="直線接點 6">
            <a:extLst>
              <a:ext uri="{FF2B5EF4-FFF2-40B4-BE49-F238E27FC236}">
                <a16:creationId xmlns:a16="http://schemas.microsoft.com/office/drawing/2014/main" id="{A96D3E54-E9E8-42A9-B611-2FF81D825CD6}"/>
              </a:ext>
            </a:extLst>
          </p:cNvPr>
          <p:cNvCxnSpPr/>
          <p:nvPr/>
        </p:nvCxnSpPr>
        <p:spPr>
          <a:xfrm>
            <a:off x="3230128" y="2924935"/>
            <a:ext cx="0" cy="288006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cxnSp>
        <p:nvCxnSpPr>
          <p:cNvPr id="52" name="直線單箭頭接點 26">
            <a:extLst>
              <a:ext uri="{FF2B5EF4-FFF2-40B4-BE49-F238E27FC236}">
                <a16:creationId xmlns:a16="http://schemas.microsoft.com/office/drawing/2014/main" id="{46C9EE90-1211-46DA-B129-F2061FF15E17}"/>
              </a:ext>
            </a:extLst>
          </p:cNvPr>
          <p:cNvCxnSpPr>
            <a:cxnSpLocks/>
          </p:cNvCxnSpPr>
          <p:nvPr/>
        </p:nvCxnSpPr>
        <p:spPr>
          <a:xfrm>
            <a:off x="3470775" y="3170024"/>
            <a:ext cx="572461" cy="623716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4" name="手繪多邊形 5">
            <a:extLst>
              <a:ext uri="{FF2B5EF4-FFF2-40B4-BE49-F238E27FC236}">
                <a16:creationId xmlns:a16="http://schemas.microsoft.com/office/drawing/2014/main" id="{B4B18CED-CFD8-446C-B397-751F7E87190D}"/>
              </a:ext>
            </a:extLst>
          </p:cNvPr>
          <p:cNvSpPr/>
          <p:nvPr/>
        </p:nvSpPr>
        <p:spPr>
          <a:xfrm>
            <a:off x="2528669" y="1869984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928083 w 7754816"/>
              <a:gd name="connsiteY5" fmla="*/ 2911461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570348 w 7754816"/>
              <a:gd name="connsiteY4" fmla="*/ 2665276 h 4208267"/>
              <a:gd name="connsiteX5" fmla="*/ 6928083 w 7754816"/>
              <a:gd name="connsiteY5" fmla="*/ 2911461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570348 w 7754816"/>
              <a:gd name="connsiteY4" fmla="*/ 2665276 h 4208267"/>
              <a:gd name="connsiteX5" fmla="*/ 6928083 w 7754816"/>
              <a:gd name="connsiteY5" fmla="*/ 2911461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710889 w 7754816"/>
              <a:gd name="connsiteY4" fmla="*/ 2916288 h 4208267"/>
              <a:gd name="connsiteX5" fmla="*/ 6928083 w 7754816"/>
              <a:gd name="connsiteY5" fmla="*/ 2911461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710889 w 7754816"/>
              <a:gd name="connsiteY4" fmla="*/ 2916288 h 4208267"/>
              <a:gd name="connsiteX5" fmla="*/ 7209165 w 7754816"/>
              <a:gd name="connsiteY5" fmla="*/ 3270049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250972" y="3474713"/>
                  <a:pt x="5732254" y="3511062"/>
                </a:cubicBezTo>
                <a:cubicBezTo>
                  <a:pt x="6213536" y="3547411"/>
                  <a:pt x="6464737" y="2956457"/>
                  <a:pt x="6710889" y="2916288"/>
                </a:cubicBezTo>
                <a:cubicBezTo>
                  <a:pt x="6957041" y="2876119"/>
                  <a:pt x="7067416" y="3090812"/>
                  <a:pt x="7209165" y="3270049"/>
                </a:cubicBezTo>
                <a:cubicBezTo>
                  <a:pt x="7350914" y="3449286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橢圓 8">
            <a:extLst>
              <a:ext uri="{FF2B5EF4-FFF2-40B4-BE49-F238E27FC236}">
                <a16:creationId xmlns:a16="http://schemas.microsoft.com/office/drawing/2014/main" id="{9DED777E-6292-430C-AC16-29FFCF19746E}"/>
              </a:ext>
            </a:extLst>
          </p:cNvPr>
          <p:cNvSpPr/>
          <p:nvPr/>
        </p:nvSpPr>
        <p:spPr>
          <a:xfrm>
            <a:off x="6154000" y="3932959"/>
            <a:ext cx="633046" cy="633046"/>
          </a:xfrm>
          <a:prstGeom prst="ellipse">
            <a:avLst/>
          </a:prstGeom>
          <a:solidFill>
            <a:srgbClr val="A5A5A5">
              <a:lumMod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6" name="直線單箭頭接點 4">
            <a:extLst>
              <a:ext uri="{FF2B5EF4-FFF2-40B4-BE49-F238E27FC236}">
                <a16:creationId xmlns:a16="http://schemas.microsoft.com/office/drawing/2014/main" id="{FB7C32E8-B270-4D7C-9CFE-20EEAF31621A}"/>
              </a:ext>
            </a:extLst>
          </p:cNvPr>
          <p:cNvCxnSpPr/>
          <p:nvPr/>
        </p:nvCxnSpPr>
        <p:spPr>
          <a:xfrm>
            <a:off x="2339036" y="5915480"/>
            <a:ext cx="8428024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直線單箭頭接點 13">
            <a:extLst>
              <a:ext uri="{FF2B5EF4-FFF2-40B4-BE49-F238E27FC236}">
                <a16:creationId xmlns:a16="http://schemas.microsoft.com/office/drawing/2014/main" id="{A2382620-C29C-4B52-9B99-8E42957FDAAD}"/>
              </a:ext>
            </a:extLst>
          </p:cNvPr>
          <p:cNvCxnSpPr/>
          <p:nvPr/>
        </p:nvCxnSpPr>
        <p:spPr>
          <a:xfrm flipV="1">
            <a:off x="2757268" y="1761838"/>
            <a:ext cx="0" cy="4362809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8" name="文字方塊 9">
            <a:extLst>
              <a:ext uri="{FF2B5EF4-FFF2-40B4-BE49-F238E27FC236}">
                <a16:creationId xmlns:a16="http://schemas.microsoft.com/office/drawing/2014/main" id="{25231CE3-F4C1-440D-BE47-ECE9352E1941}"/>
              </a:ext>
            </a:extLst>
          </p:cNvPr>
          <p:cNvSpPr txBox="1"/>
          <p:nvPr/>
        </p:nvSpPr>
        <p:spPr>
          <a:xfrm>
            <a:off x="2708403" y="1671998"/>
            <a:ext cx="96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Loss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0" name="橢圓 20">
            <a:extLst>
              <a:ext uri="{FF2B5EF4-FFF2-40B4-BE49-F238E27FC236}">
                <a16:creationId xmlns:a16="http://schemas.microsoft.com/office/drawing/2014/main" id="{E8B12911-921E-4532-B4B4-66C007EA8779}"/>
              </a:ext>
            </a:extLst>
          </p:cNvPr>
          <p:cNvSpPr/>
          <p:nvPr/>
        </p:nvSpPr>
        <p:spPr>
          <a:xfrm>
            <a:off x="2937331" y="2608412"/>
            <a:ext cx="633046" cy="633046"/>
          </a:xfrm>
          <a:prstGeom prst="ellipse">
            <a:avLst/>
          </a:prstGeom>
          <a:solidFill>
            <a:srgbClr val="A5A5A5">
              <a:lumMod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橢圓 29">
            <a:extLst>
              <a:ext uri="{FF2B5EF4-FFF2-40B4-BE49-F238E27FC236}">
                <a16:creationId xmlns:a16="http://schemas.microsoft.com/office/drawing/2014/main" id="{24C23A4E-B87E-476B-A7F8-80C389AE04B5}"/>
              </a:ext>
            </a:extLst>
          </p:cNvPr>
          <p:cNvSpPr/>
          <p:nvPr/>
        </p:nvSpPr>
        <p:spPr>
          <a:xfrm>
            <a:off x="4419131" y="3807762"/>
            <a:ext cx="633046" cy="633046"/>
          </a:xfrm>
          <a:prstGeom prst="ellipse">
            <a:avLst/>
          </a:prstGeom>
          <a:solidFill>
            <a:srgbClr val="A5A5A5">
              <a:lumMod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橢圓 34">
            <a:extLst>
              <a:ext uri="{FF2B5EF4-FFF2-40B4-BE49-F238E27FC236}">
                <a16:creationId xmlns:a16="http://schemas.microsoft.com/office/drawing/2014/main" id="{0CB2A456-CABF-4E7D-94AF-AD5F84E0E488}"/>
              </a:ext>
            </a:extLst>
          </p:cNvPr>
          <p:cNvSpPr/>
          <p:nvPr/>
        </p:nvSpPr>
        <p:spPr>
          <a:xfrm>
            <a:off x="3122070" y="5807421"/>
            <a:ext cx="216117" cy="2161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3" name="橢圓 37">
            <a:extLst>
              <a:ext uri="{FF2B5EF4-FFF2-40B4-BE49-F238E27FC236}">
                <a16:creationId xmlns:a16="http://schemas.microsoft.com/office/drawing/2014/main" id="{7C50D340-3CAD-4CAF-9FEB-101928DEEE72}"/>
              </a:ext>
            </a:extLst>
          </p:cNvPr>
          <p:cNvSpPr/>
          <p:nvPr/>
        </p:nvSpPr>
        <p:spPr>
          <a:xfrm>
            <a:off x="4633998" y="5801722"/>
            <a:ext cx="216117" cy="2161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4" name="橢圓 38">
            <a:extLst>
              <a:ext uri="{FF2B5EF4-FFF2-40B4-BE49-F238E27FC236}">
                <a16:creationId xmlns:a16="http://schemas.microsoft.com/office/drawing/2014/main" id="{F112E0BE-BE24-4834-AA7A-52FF88A6C4D2}"/>
              </a:ext>
            </a:extLst>
          </p:cNvPr>
          <p:cNvSpPr/>
          <p:nvPr/>
        </p:nvSpPr>
        <p:spPr>
          <a:xfrm>
            <a:off x="6362464" y="5777274"/>
            <a:ext cx="216117" cy="2161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5" name="橢圓 39">
            <a:extLst>
              <a:ext uri="{FF2B5EF4-FFF2-40B4-BE49-F238E27FC236}">
                <a16:creationId xmlns:a16="http://schemas.microsoft.com/office/drawing/2014/main" id="{D14D08BE-AED9-4886-A9D3-92C2AC9A54AB}"/>
              </a:ext>
            </a:extLst>
          </p:cNvPr>
          <p:cNvSpPr/>
          <p:nvPr/>
        </p:nvSpPr>
        <p:spPr>
          <a:xfrm>
            <a:off x="8303709" y="5785470"/>
            <a:ext cx="216117" cy="2161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文字方塊 2">
            <a:extLst>
              <a:ext uri="{FF2B5EF4-FFF2-40B4-BE49-F238E27FC236}">
                <a16:creationId xmlns:a16="http://schemas.microsoft.com/office/drawing/2014/main" id="{8BEC6612-4DA1-4B3F-9D01-7CC9FE493B54}"/>
              </a:ext>
            </a:extLst>
          </p:cNvPr>
          <p:cNvSpPr txBox="1"/>
          <p:nvPr/>
        </p:nvSpPr>
        <p:spPr>
          <a:xfrm>
            <a:off x="5252941" y="1651171"/>
            <a:ext cx="5190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zh-CN" altLang="en-US" sz="2800" dirty="0">
                <a:solidFill>
                  <a:prstClr val="black"/>
                </a:solidFill>
                <a:latin typeface="+mn-ea"/>
              </a:rPr>
              <a:t>当一个球从山坡上滚下时</a:t>
            </a:r>
            <a:r>
              <a:rPr lang="en-US" altLang="zh-TW" sz="2800" dirty="0">
                <a:solidFill>
                  <a:prstClr val="black"/>
                </a:solidFill>
                <a:latin typeface="+mn-ea"/>
              </a:rPr>
              <a:t> …</a:t>
            </a:r>
            <a:endParaRPr lang="zh-TW" altLang="en-US" sz="2800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67" name="直線單箭頭接點 44">
            <a:extLst>
              <a:ext uri="{FF2B5EF4-FFF2-40B4-BE49-F238E27FC236}">
                <a16:creationId xmlns:a16="http://schemas.microsoft.com/office/drawing/2014/main" id="{9BAEB199-EF81-4400-8AB0-C85D1F7E373E}"/>
              </a:ext>
            </a:extLst>
          </p:cNvPr>
          <p:cNvCxnSpPr>
            <a:cxnSpLocks/>
          </p:cNvCxnSpPr>
          <p:nvPr/>
        </p:nvCxnSpPr>
        <p:spPr>
          <a:xfrm>
            <a:off x="5105964" y="4177766"/>
            <a:ext cx="779427" cy="0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直線單箭頭接點 45">
            <a:extLst>
              <a:ext uri="{FF2B5EF4-FFF2-40B4-BE49-F238E27FC236}">
                <a16:creationId xmlns:a16="http://schemas.microsoft.com/office/drawing/2014/main" id="{C1A87AE7-E7DC-4C45-BB98-0BB0801C28D7}"/>
              </a:ext>
            </a:extLst>
          </p:cNvPr>
          <p:cNvCxnSpPr>
            <a:cxnSpLocks/>
          </p:cNvCxnSpPr>
          <p:nvPr/>
        </p:nvCxnSpPr>
        <p:spPr>
          <a:xfrm>
            <a:off x="6895104" y="4370520"/>
            <a:ext cx="663073" cy="207949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直線單箭頭接點 46">
            <a:extLst>
              <a:ext uri="{FF2B5EF4-FFF2-40B4-BE49-F238E27FC236}">
                <a16:creationId xmlns:a16="http://schemas.microsoft.com/office/drawing/2014/main" id="{3C836562-B0F0-44C9-91B6-A1951BB37141}"/>
              </a:ext>
            </a:extLst>
          </p:cNvPr>
          <p:cNvCxnSpPr>
            <a:cxnSpLocks/>
          </p:cNvCxnSpPr>
          <p:nvPr/>
        </p:nvCxnSpPr>
        <p:spPr>
          <a:xfrm flipV="1">
            <a:off x="8731647" y="4615414"/>
            <a:ext cx="331537" cy="217318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0" name="文字方塊 47">
            <a:extLst>
              <a:ext uri="{FF2B5EF4-FFF2-40B4-BE49-F238E27FC236}">
                <a16:creationId xmlns:a16="http://schemas.microsoft.com/office/drawing/2014/main" id="{C78EA24A-7B73-4135-8159-0F6788E966E5}"/>
              </a:ext>
            </a:extLst>
          </p:cNvPr>
          <p:cNvSpPr txBox="1"/>
          <p:nvPr/>
        </p:nvSpPr>
        <p:spPr>
          <a:xfrm>
            <a:off x="5304897" y="2350320"/>
            <a:ext cx="5896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zh-CN" altLang="en-US" sz="2800" dirty="0">
                <a:solidFill>
                  <a:prstClr val="black"/>
                </a:solidFill>
                <a:latin typeface="+mn-ea"/>
              </a:rPr>
              <a:t>这样的物理特性能用于梯度下降吗</a:t>
            </a:r>
            <a:r>
              <a:rPr lang="en-US" altLang="zh-TW" sz="2800" dirty="0">
                <a:solidFill>
                  <a:prstClr val="black"/>
                </a:solidFill>
                <a:latin typeface="+mn-ea"/>
              </a:rPr>
              <a:t>?</a:t>
            </a:r>
            <a:endParaRPr lang="zh-TW" altLang="en-US" sz="28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1" name="文字方塊 16">
            <a:extLst>
              <a:ext uri="{FF2B5EF4-FFF2-40B4-BE49-F238E27FC236}">
                <a16:creationId xmlns:a16="http://schemas.microsoft.com/office/drawing/2014/main" id="{3EEF4AE2-DA79-42FC-A52F-80195CCA6AAE}"/>
              </a:ext>
            </a:extLst>
          </p:cNvPr>
          <p:cNvSpPr txBox="1"/>
          <p:nvPr/>
        </p:nvSpPr>
        <p:spPr>
          <a:xfrm>
            <a:off x="6422363" y="6040677"/>
            <a:ext cx="1455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单变量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6288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FDFF02-FD8C-462D-B064-B2779C3BFD21}"/>
              </a:ext>
            </a:extLst>
          </p:cNvPr>
          <p:cNvGrpSpPr/>
          <p:nvPr/>
        </p:nvGrpSpPr>
        <p:grpSpPr>
          <a:xfrm>
            <a:off x="422634" y="1387555"/>
            <a:ext cx="5184576" cy="5048985"/>
            <a:chOff x="767408" y="1222971"/>
            <a:chExt cx="5184576" cy="504898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6390B23-D1C3-4D18-904C-58120BEBF2FE}"/>
                </a:ext>
              </a:extLst>
            </p:cNvPr>
            <p:cNvSpPr/>
            <p:nvPr/>
          </p:nvSpPr>
          <p:spPr>
            <a:xfrm>
              <a:off x="4272378" y="2779777"/>
              <a:ext cx="1440160" cy="1319431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65C668-D690-4047-907F-A3A61BBC8148}"/>
                </a:ext>
              </a:extLst>
            </p:cNvPr>
            <p:cNvSpPr/>
            <p:nvPr/>
          </p:nvSpPr>
          <p:spPr>
            <a:xfrm>
              <a:off x="4272378" y="4607376"/>
              <a:ext cx="1440161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EEC0EC-5F44-44ED-837D-21EA3ACC1CED}"/>
                </a:ext>
              </a:extLst>
            </p:cNvPr>
            <p:cNvSpPr/>
            <p:nvPr/>
          </p:nvSpPr>
          <p:spPr>
            <a:xfrm>
              <a:off x="1832965" y="5590184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137176E-4866-4D69-814B-7AC2EC73A33C}"/>
                </a:ext>
              </a:extLst>
            </p:cNvPr>
            <p:cNvSpPr/>
            <p:nvPr/>
          </p:nvSpPr>
          <p:spPr>
            <a:xfrm>
              <a:off x="1832965" y="4607376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85BCAC5-1C79-4126-ACFD-6D68C5B5B465}"/>
                </a:ext>
              </a:extLst>
            </p:cNvPr>
            <p:cNvSpPr/>
            <p:nvPr/>
          </p:nvSpPr>
          <p:spPr>
            <a:xfrm>
              <a:off x="1832965" y="3721593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AD1EB42-BA5E-49A4-BCF3-6A92AF611C8A}"/>
                </a:ext>
              </a:extLst>
            </p:cNvPr>
            <p:cNvSpPr/>
            <p:nvPr/>
          </p:nvSpPr>
          <p:spPr>
            <a:xfrm>
              <a:off x="1832965" y="2815313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81E4E2F-10BB-438C-9755-B9DF1A797472}"/>
                </a:ext>
              </a:extLst>
            </p:cNvPr>
            <p:cNvSpPr/>
            <p:nvPr/>
          </p:nvSpPr>
          <p:spPr>
            <a:xfrm>
              <a:off x="767408" y="3867234"/>
              <a:ext cx="688243" cy="1908000"/>
            </a:xfrm>
            <a:prstGeom prst="rect">
              <a:avLst/>
            </a:prstGeom>
            <a:solidFill>
              <a:srgbClr val="BB853D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FCFFFAC-3AAA-4635-96FC-89FEA11BC886}"/>
                </a:ext>
              </a:extLst>
            </p:cNvPr>
            <p:cNvSpPr/>
            <p:nvPr/>
          </p:nvSpPr>
          <p:spPr>
            <a:xfrm>
              <a:off x="1832965" y="1222971"/>
              <a:ext cx="1844104" cy="1104671"/>
            </a:xfrm>
            <a:prstGeom prst="rect">
              <a:avLst/>
            </a:prstGeom>
            <a:solidFill>
              <a:srgbClr val="8EA7E6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E9DF723-00F8-43A7-94AB-652B1AB3A009}"/>
                </a:ext>
              </a:extLst>
            </p:cNvPr>
            <p:cNvSpPr txBox="1"/>
            <p:nvPr/>
          </p:nvSpPr>
          <p:spPr>
            <a:xfrm>
              <a:off x="2020885" y="1315474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输入图像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1B2BAC5-7840-4F49-88BD-4C633BFC4834}"/>
                </a:ext>
              </a:extLst>
            </p:cNvPr>
            <p:cNvSpPr txBox="1"/>
            <p:nvPr/>
          </p:nvSpPr>
          <p:spPr>
            <a:xfrm>
              <a:off x="2008898" y="1778479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特征表达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14B6FFD-C528-4296-946E-A13D2C97BF0B}"/>
                </a:ext>
              </a:extLst>
            </p:cNvPr>
            <p:cNvSpPr txBox="1"/>
            <p:nvPr/>
          </p:nvSpPr>
          <p:spPr>
            <a:xfrm>
              <a:off x="1890921" y="2787296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回归模型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0CE6F89-7AC4-4F64-A9D8-1AAECC19B8E7}"/>
                </a:ext>
              </a:extLst>
            </p:cNvPr>
            <p:cNvSpPr txBox="1"/>
            <p:nvPr/>
          </p:nvSpPr>
          <p:spPr>
            <a:xfrm>
              <a:off x="2041054" y="3693577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预测结果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6136C00-12F8-4CEA-AE7F-BB73CB07EAAD}"/>
                </a:ext>
              </a:extLst>
            </p:cNvPr>
            <p:cNvSpPr txBox="1"/>
            <p:nvPr/>
          </p:nvSpPr>
          <p:spPr>
            <a:xfrm>
              <a:off x="2041054" y="4564049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损失函数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904F893-F3FB-4274-B955-783DDFABC68E}"/>
                </a:ext>
              </a:extLst>
            </p:cNvPr>
            <p:cNvSpPr txBox="1"/>
            <p:nvPr/>
          </p:nvSpPr>
          <p:spPr>
            <a:xfrm>
              <a:off x="2069640" y="5565347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误差度量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C960225-3468-4CB9-8181-33C54D2F27C3}"/>
                </a:ext>
              </a:extLst>
            </p:cNvPr>
            <p:cNvCxnSpPr>
              <a:cxnSpLocks/>
              <a:stCxn id="20" idx="1"/>
              <a:endCxn id="20" idx="3"/>
            </p:cNvCxnSpPr>
            <p:nvPr/>
          </p:nvCxnSpPr>
          <p:spPr>
            <a:xfrm>
              <a:off x="1832965" y="1728965"/>
              <a:ext cx="1844104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FE4DA7E-6429-4752-A82E-A883E8A490F9}"/>
                </a:ext>
              </a:extLst>
            </p:cNvPr>
            <p:cNvSpPr txBox="1"/>
            <p:nvPr/>
          </p:nvSpPr>
          <p:spPr>
            <a:xfrm>
              <a:off x="4299523" y="4596680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参数优化</a:t>
              </a:r>
            </a:p>
          </p:txBody>
        </p:sp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29C524AE-0914-4509-B393-F3DE294913BD}"/>
                </a:ext>
              </a:extLst>
            </p:cNvPr>
            <p:cNvSpPr/>
            <p:nvPr/>
          </p:nvSpPr>
          <p:spPr>
            <a:xfrm rot="5400000">
              <a:off x="2524184" y="2318866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0" name="箭头: 右 29">
              <a:extLst>
                <a:ext uri="{FF2B5EF4-FFF2-40B4-BE49-F238E27FC236}">
                  <a16:creationId xmlns:a16="http://schemas.microsoft.com/office/drawing/2014/main" id="{12396FDE-F8BA-4423-ACCE-DE3C7AFCA692}"/>
                </a:ext>
              </a:extLst>
            </p:cNvPr>
            <p:cNvSpPr/>
            <p:nvPr/>
          </p:nvSpPr>
          <p:spPr>
            <a:xfrm rot="5400000">
              <a:off x="2558887" y="3220603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1" name="箭头: 右 30">
              <a:extLst>
                <a:ext uri="{FF2B5EF4-FFF2-40B4-BE49-F238E27FC236}">
                  <a16:creationId xmlns:a16="http://schemas.microsoft.com/office/drawing/2014/main" id="{79E26FB9-88B0-4EEA-84DF-7D94026FE7ED}"/>
                </a:ext>
              </a:extLst>
            </p:cNvPr>
            <p:cNvSpPr/>
            <p:nvPr/>
          </p:nvSpPr>
          <p:spPr>
            <a:xfrm rot="5400000">
              <a:off x="2558887" y="4120460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2" name="箭头: 右 31">
              <a:extLst>
                <a:ext uri="{FF2B5EF4-FFF2-40B4-BE49-F238E27FC236}">
                  <a16:creationId xmlns:a16="http://schemas.microsoft.com/office/drawing/2014/main" id="{E8A971C8-3A60-4D3C-9B8A-7BA38F2E9856}"/>
                </a:ext>
              </a:extLst>
            </p:cNvPr>
            <p:cNvSpPr/>
            <p:nvPr/>
          </p:nvSpPr>
          <p:spPr>
            <a:xfrm rot="5400000">
              <a:off x="2558886" y="5051580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3" name="箭头: 直角上 32">
              <a:extLst>
                <a:ext uri="{FF2B5EF4-FFF2-40B4-BE49-F238E27FC236}">
                  <a16:creationId xmlns:a16="http://schemas.microsoft.com/office/drawing/2014/main" id="{48474EA9-1ABB-4639-9E07-9C03C1A1A80B}"/>
                </a:ext>
              </a:extLst>
            </p:cNvPr>
            <p:cNvSpPr/>
            <p:nvPr/>
          </p:nvSpPr>
          <p:spPr>
            <a:xfrm>
              <a:off x="3677070" y="5048200"/>
              <a:ext cx="1477210" cy="886071"/>
            </a:xfrm>
            <a:prstGeom prst="bentUp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4" name="箭头: 右 33">
              <a:extLst>
                <a:ext uri="{FF2B5EF4-FFF2-40B4-BE49-F238E27FC236}">
                  <a16:creationId xmlns:a16="http://schemas.microsoft.com/office/drawing/2014/main" id="{575A94EC-F070-4E3C-98D6-CE9BB2882AB5}"/>
                </a:ext>
              </a:extLst>
            </p:cNvPr>
            <p:cNvSpPr/>
            <p:nvPr/>
          </p:nvSpPr>
          <p:spPr>
            <a:xfrm rot="16200000">
              <a:off x="4761625" y="4112668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7423EDA0-BECA-4A0C-B9CC-28AB7A4E6A2A}"/>
                </a:ext>
              </a:extLst>
            </p:cNvPr>
            <p:cNvSpPr/>
            <p:nvPr/>
          </p:nvSpPr>
          <p:spPr>
            <a:xfrm rot="10800000">
              <a:off x="3729227" y="2898249"/>
              <a:ext cx="504102" cy="322696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93E98F2-A2F9-4480-8604-62BA9D070362}"/>
                </a:ext>
              </a:extLst>
            </p:cNvPr>
            <p:cNvSpPr txBox="1"/>
            <p:nvPr/>
          </p:nvSpPr>
          <p:spPr>
            <a:xfrm>
              <a:off x="879910" y="3950350"/>
              <a:ext cx="575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真实结果</a:t>
              </a:r>
            </a:p>
          </p:txBody>
        </p:sp>
        <p:sp>
          <p:nvSpPr>
            <p:cNvPr id="37" name="箭头: 右 36">
              <a:extLst>
                <a:ext uri="{FF2B5EF4-FFF2-40B4-BE49-F238E27FC236}">
                  <a16:creationId xmlns:a16="http://schemas.microsoft.com/office/drawing/2014/main" id="{23B90B4F-F8D4-4464-9A68-4B8C2988A445}"/>
                </a:ext>
              </a:extLst>
            </p:cNvPr>
            <p:cNvSpPr/>
            <p:nvPr/>
          </p:nvSpPr>
          <p:spPr>
            <a:xfrm>
              <a:off x="1477776" y="4683904"/>
              <a:ext cx="355108" cy="285756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310D9EB-4FE7-4E39-B499-90C496D13A89}"/>
                    </a:ext>
                  </a:extLst>
                </p:cNvPr>
                <p:cNvSpPr/>
                <p:nvPr/>
              </p:nvSpPr>
              <p:spPr>
                <a:xfrm>
                  <a:off x="863060" y="5229625"/>
                  <a:ext cx="6421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zh-CN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310D9EB-4FE7-4E39-B499-90C496D13A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060" y="5229625"/>
                  <a:ext cx="64216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50886FD-D740-499D-9864-270667DF009E}"/>
                    </a:ext>
                  </a:extLst>
                </p:cNvPr>
                <p:cNvSpPr/>
                <p:nvPr/>
              </p:nvSpPr>
              <p:spPr>
                <a:xfrm>
                  <a:off x="3215456" y="3632022"/>
                  <a:ext cx="6421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zh-CN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CN" alt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50886FD-D740-499D-9864-270667DF00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456" y="3632022"/>
                  <a:ext cx="64216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E0FBF0E-DDFE-4F5D-A77A-00D656B762DC}"/>
                    </a:ext>
                  </a:extLst>
                </p:cNvPr>
                <p:cNvSpPr/>
                <p:nvPr/>
              </p:nvSpPr>
              <p:spPr>
                <a:xfrm>
                  <a:off x="4532203" y="3560413"/>
                  <a:ext cx="1032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kumimoji="0" lang="zh-CN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zh-CN" alt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ℋ</m:t>
                            </m:r>
                            <m:r>
                              <a:rPr kumimoji="0" lang="zh-CN" alt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(∙</m:t>
                            </m:r>
                          </m:e>
                        </m:d>
                      </m:oMath>
                    </m:oMathPara>
                  </a14:m>
                  <a:endPara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E0FBF0E-DDFE-4F5D-A77A-00D656B76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203" y="3560413"/>
                  <a:ext cx="103220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670FF6BF-C21D-4B78-A598-59509F86C935}"/>
                </a:ext>
              </a:extLst>
            </p:cNvPr>
            <p:cNvSpPr txBox="1"/>
            <p:nvPr/>
          </p:nvSpPr>
          <p:spPr>
            <a:xfrm>
              <a:off x="4272378" y="2850650"/>
              <a:ext cx="14401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回归模型参数空间</a:t>
              </a: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812DC32A-E989-450A-A6C2-D45E7011B776}"/>
                </a:ext>
              </a:extLst>
            </p:cNvPr>
            <p:cNvCxnSpPr/>
            <p:nvPr/>
          </p:nvCxnSpPr>
          <p:spPr>
            <a:xfrm>
              <a:off x="1631504" y="2564904"/>
              <a:ext cx="2376264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06E1C3F-29CD-41C2-95F8-C597E5680E8D}"/>
                </a:ext>
              </a:extLst>
            </p:cNvPr>
            <p:cNvCxnSpPr>
              <a:cxnSpLocks/>
            </p:cNvCxnSpPr>
            <p:nvPr/>
          </p:nvCxnSpPr>
          <p:spPr>
            <a:xfrm>
              <a:off x="1631504" y="2585120"/>
              <a:ext cx="0" cy="3580184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0810B2B-EF66-4A84-8F31-BD51795B7DE0}"/>
                </a:ext>
              </a:extLst>
            </p:cNvPr>
            <p:cNvCxnSpPr>
              <a:cxnSpLocks/>
            </p:cNvCxnSpPr>
            <p:nvPr/>
          </p:nvCxnSpPr>
          <p:spPr>
            <a:xfrm>
              <a:off x="5951984" y="4372043"/>
              <a:ext cx="0" cy="187220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3D831B2-8A42-4E26-90A0-58B15D5B2EE3}"/>
                </a:ext>
              </a:extLst>
            </p:cNvPr>
            <p:cNvCxnSpPr>
              <a:cxnSpLocks/>
            </p:cNvCxnSpPr>
            <p:nvPr/>
          </p:nvCxnSpPr>
          <p:spPr>
            <a:xfrm>
              <a:off x="3935760" y="2575750"/>
              <a:ext cx="0" cy="187220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A79EC-1962-42FA-BAF7-B7B2178C7C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5658" y="4338948"/>
              <a:ext cx="2006326" cy="13113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73519E2B-1494-4995-A0FD-04BF59C41D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1505" y="6165304"/>
              <a:ext cx="432047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D2600CC-DBCF-4FD4-819E-798B7F5A22B7}"/>
                    </a:ext>
                  </a:extLst>
                </p:cNvPr>
                <p:cNvSpPr/>
                <p:nvPr/>
              </p:nvSpPr>
              <p:spPr>
                <a:xfrm>
                  <a:off x="3804143" y="4241012"/>
                  <a:ext cx="61869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𝓐</m:t>
                        </m:r>
                      </m:oMath>
                    </m:oMathPara>
                  </a14:m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D2600CC-DBCF-4FD4-819E-798B7F5A22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4143" y="4241012"/>
                  <a:ext cx="618696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FA863134-CF01-4D98-827E-6DABF47B7349}"/>
                    </a:ext>
                  </a:extLst>
                </p:cNvPr>
                <p:cNvSpPr/>
                <p:nvPr/>
              </p:nvSpPr>
              <p:spPr>
                <a:xfrm>
                  <a:off x="907906" y="5748736"/>
                  <a:ext cx="49173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DA56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DA56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FA863134-CF01-4D98-827E-6DABF47B73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906" y="5748736"/>
                  <a:ext cx="491738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C219F9F-99CF-4766-AE77-09A169218A2F}"/>
                    </a:ext>
                  </a:extLst>
                </p:cNvPr>
                <p:cNvSpPr/>
                <p:nvPr/>
              </p:nvSpPr>
              <p:spPr>
                <a:xfrm>
                  <a:off x="3037345" y="3113629"/>
                  <a:ext cx="527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EFA2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𝒈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FA28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C219F9F-99CF-4766-AE77-09A169218A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345" y="3113629"/>
                  <a:ext cx="527709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7A6D07D-F0B9-43E2-A26A-2C861140E90D}"/>
              </a:ext>
            </a:extLst>
          </p:cNvPr>
          <p:cNvGrpSpPr/>
          <p:nvPr/>
        </p:nvGrpSpPr>
        <p:grpSpPr>
          <a:xfrm>
            <a:off x="8968623" y="1393599"/>
            <a:ext cx="1844104" cy="2982651"/>
            <a:chOff x="7110264" y="1389387"/>
            <a:chExt cx="1844104" cy="2982651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8427CE19-F46E-4AB3-B3C4-F0BA5B2D3236}"/>
                </a:ext>
              </a:extLst>
            </p:cNvPr>
            <p:cNvSpPr/>
            <p:nvPr/>
          </p:nvSpPr>
          <p:spPr>
            <a:xfrm>
              <a:off x="7110264" y="3033988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F954AC4-17E6-4657-A8B3-677FDC0937D5}"/>
                </a:ext>
              </a:extLst>
            </p:cNvPr>
            <p:cNvSpPr/>
            <p:nvPr/>
          </p:nvSpPr>
          <p:spPr>
            <a:xfrm>
              <a:off x="7110264" y="1389387"/>
              <a:ext cx="1844104" cy="1104671"/>
            </a:xfrm>
            <a:prstGeom prst="rect">
              <a:avLst/>
            </a:prstGeom>
            <a:solidFill>
              <a:srgbClr val="8EA7E6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B2773F4-4637-4B03-8AE8-1A19271D5E4C}"/>
                </a:ext>
              </a:extLst>
            </p:cNvPr>
            <p:cNvSpPr txBox="1"/>
            <p:nvPr/>
          </p:nvSpPr>
          <p:spPr>
            <a:xfrm>
              <a:off x="7298184" y="1481890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输入图像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5A7871CD-15DE-4E52-81BA-14FC7DDC0E40}"/>
                </a:ext>
              </a:extLst>
            </p:cNvPr>
            <p:cNvSpPr txBox="1"/>
            <p:nvPr/>
          </p:nvSpPr>
          <p:spPr>
            <a:xfrm>
              <a:off x="7286197" y="1944895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特征表达</a:t>
              </a:r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3A085CD2-9E06-4CFC-A9F8-CBFE99F05F09}"/>
                </a:ext>
              </a:extLst>
            </p:cNvPr>
            <p:cNvCxnSpPr>
              <a:cxnSpLocks/>
              <a:stCxn id="56" idx="1"/>
              <a:endCxn id="56" idx="3"/>
            </p:cNvCxnSpPr>
            <p:nvPr/>
          </p:nvCxnSpPr>
          <p:spPr>
            <a:xfrm>
              <a:off x="7110264" y="1895381"/>
              <a:ext cx="1844104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箭头: 右 59">
              <a:extLst>
                <a:ext uri="{FF2B5EF4-FFF2-40B4-BE49-F238E27FC236}">
                  <a16:creationId xmlns:a16="http://schemas.microsoft.com/office/drawing/2014/main" id="{C9534C68-8172-42C4-A8AD-AAF3E8FA15F8}"/>
                </a:ext>
              </a:extLst>
            </p:cNvPr>
            <p:cNvSpPr/>
            <p:nvPr/>
          </p:nvSpPr>
          <p:spPr>
            <a:xfrm rot="5400000">
              <a:off x="7801483" y="2485282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C1459D8-B1F9-4990-88B1-E27F8165BC10}"/>
                </a:ext>
              </a:extLst>
            </p:cNvPr>
            <p:cNvSpPr/>
            <p:nvPr/>
          </p:nvSpPr>
          <p:spPr>
            <a:xfrm>
              <a:off x="7110264" y="3938389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A04B77AB-861E-446A-8F54-C9FBEA8EC767}"/>
                </a:ext>
              </a:extLst>
            </p:cNvPr>
            <p:cNvSpPr txBox="1"/>
            <p:nvPr/>
          </p:nvSpPr>
          <p:spPr>
            <a:xfrm>
              <a:off x="7168220" y="3004092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回归模型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4C7EF095-E218-450D-A407-D653B7B0BAD1}"/>
                </a:ext>
              </a:extLst>
            </p:cNvPr>
            <p:cNvSpPr txBox="1"/>
            <p:nvPr/>
          </p:nvSpPr>
          <p:spPr>
            <a:xfrm>
              <a:off x="7318353" y="3910373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预测结果</a:t>
              </a:r>
            </a:p>
          </p:txBody>
        </p:sp>
        <p:sp>
          <p:nvSpPr>
            <p:cNvPr id="68" name="箭头: 右 67">
              <a:extLst>
                <a:ext uri="{FF2B5EF4-FFF2-40B4-BE49-F238E27FC236}">
                  <a16:creationId xmlns:a16="http://schemas.microsoft.com/office/drawing/2014/main" id="{B876BC5A-D3FC-44A4-A8AF-8B4F50579548}"/>
                </a:ext>
              </a:extLst>
            </p:cNvPr>
            <p:cNvSpPr/>
            <p:nvPr/>
          </p:nvSpPr>
          <p:spPr>
            <a:xfrm rot="5400000">
              <a:off x="7836186" y="3437399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</p:grpSp>
      <p:pic>
        <p:nvPicPr>
          <p:cNvPr id="70" name="图片 69">
            <a:extLst>
              <a:ext uri="{FF2B5EF4-FFF2-40B4-BE49-F238E27FC236}">
                <a16:creationId xmlns:a16="http://schemas.microsoft.com/office/drawing/2014/main" id="{33D8D00F-B7AF-4705-9F00-4EC13D9931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7097" y="1017769"/>
            <a:ext cx="661902" cy="694086"/>
          </a:xfrm>
          <a:prstGeom prst="rect">
            <a:avLst/>
          </a:prstGeom>
        </p:spPr>
      </p:pic>
      <p:grpSp>
        <p:nvGrpSpPr>
          <p:cNvPr id="71" name="Group 2">
            <a:extLst>
              <a:ext uri="{FF2B5EF4-FFF2-40B4-BE49-F238E27FC236}">
                <a16:creationId xmlns:a16="http://schemas.microsoft.com/office/drawing/2014/main" id="{F13F9D28-59DD-45F5-A4A2-B3F81D1F5925}"/>
              </a:ext>
            </a:extLst>
          </p:cNvPr>
          <p:cNvGrpSpPr>
            <a:grpSpLocks/>
          </p:cNvGrpSpPr>
          <p:nvPr/>
        </p:nvGrpSpPr>
        <p:grpSpPr bwMode="auto">
          <a:xfrm>
            <a:off x="11251784" y="1824542"/>
            <a:ext cx="555625" cy="1000125"/>
            <a:chOff x="2532" y="1542"/>
            <a:chExt cx="184" cy="332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97BE8C2C-0B2E-4893-8192-73FC4ACC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3" name="Line 4">
              <a:extLst>
                <a:ext uri="{FF2B5EF4-FFF2-40B4-BE49-F238E27FC236}">
                  <a16:creationId xmlns:a16="http://schemas.microsoft.com/office/drawing/2014/main" id="{FEBB4123-4C31-4451-B448-90C14BE9E08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4" name="Line 5">
              <a:extLst>
                <a:ext uri="{FF2B5EF4-FFF2-40B4-BE49-F238E27FC236}">
                  <a16:creationId xmlns:a16="http://schemas.microsoft.com/office/drawing/2014/main" id="{E3075A0A-9234-427C-93EA-A26CDA78651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5" name="Line 6">
              <a:extLst>
                <a:ext uri="{FF2B5EF4-FFF2-40B4-BE49-F238E27FC236}">
                  <a16:creationId xmlns:a16="http://schemas.microsoft.com/office/drawing/2014/main" id="{F5965C6F-DD46-46D0-A134-71970EF6DF4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6" name="Line 7">
              <a:extLst>
                <a:ext uri="{FF2B5EF4-FFF2-40B4-BE49-F238E27FC236}">
                  <a16:creationId xmlns:a16="http://schemas.microsoft.com/office/drawing/2014/main" id="{891EB32A-8D6E-4D81-B134-27F34A3A8D8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7" name="Line 8">
              <a:extLst>
                <a:ext uri="{FF2B5EF4-FFF2-40B4-BE49-F238E27FC236}">
                  <a16:creationId xmlns:a16="http://schemas.microsoft.com/office/drawing/2014/main" id="{2F7CA856-BA4A-4C82-86F6-DB3663A144F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79" name="TextBox 20">
            <a:extLst>
              <a:ext uri="{FF2B5EF4-FFF2-40B4-BE49-F238E27FC236}">
                <a16:creationId xmlns:a16="http://schemas.microsoft.com/office/drawing/2014/main" id="{A6977DDE-18E9-477B-8D47-B30725379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9445" y="824128"/>
            <a:ext cx="242245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测试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Testing)</a:t>
            </a:r>
          </a:p>
        </p:txBody>
      </p:sp>
      <p:sp>
        <p:nvSpPr>
          <p:cNvPr id="80" name="TextBox 20">
            <a:extLst>
              <a:ext uri="{FF2B5EF4-FFF2-40B4-BE49-F238E27FC236}">
                <a16:creationId xmlns:a16="http://schemas.microsoft.com/office/drawing/2014/main" id="{85CBBA57-C836-4D2E-8D75-763E45E6F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555" y="856652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BD6676A1-13A0-480C-81CE-E9AD792B9507}"/>
              </a:ext>
            </a:extLst>
          </p:cNvPr>
          <p:cNvSpPr/>
          <p:nvPr/>
        </p:nvSpPr>
        <p:spPr>
          <a:xfrm rot="10800000">
            <a:off x="6019755" y="3533030"/>
            <a:ext cx="2080945" cy="641176"/>
          </a:xfrm>
          <a:prstGeom prst="rightArrow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7B75867F-AD3F-4B4B-9A45-6DB8A14619AA}"/>
                  </a:ext>
                </a:extLst>
              </p:cNvPr>
              <p:cNvSpPr/>
              <p:nvPr/>
            </p:nvSpPr>
            <p:spPr>
              <a:xfrm>
                <a:off x="11228636" y="3818664"/>
                <a:ext cx="49058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7B75867F-AD3F-4B4B-9A45-6DB8A14619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636" y="3818664"/>
                <a:ext cx="49058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标题 1">
            <a:extLst>
              <a:ext uri="{FF2B5EF4-FFF2-40B4-BE49-F238E27FC236}">
                <a16:creationId xmlns:a16="http://schemas.microsoft.com/office/drawing/2014/main" id="{50DB6558-8EC6-4F6A-BDC2-6363B0B7DB5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线性回归问题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461234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7042CE56-F9A8-4218-AA54-C209EDCC0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1011168"/>
            <a:ext cx="672866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dirty="0">
                <a:solidFill>
                  <a:srgbClr val="0000FF"/>
                </a:solidFill>
              </a:rPr>
              <a:t>用向量几何示意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一般的梯度下降过程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30" name="直線單箭頭接點 20">
            <a:extLst>
              <a:ext uri="{FF2B5EF4-FFF2-40B4-BE49-F238E27FC236}">
                <a16:creationId xmlns:a16="http://schemas.microsoft.com/office/drawing/2014/main" id="{68D3B1CB-A181-4596-981E-3F2744D60E70}"/>
              </a:ext>
            </a:extLst>
          </p:cNvPr>
          <p:cNvCxnSpPr/>
          <p:nvPr/>
        </p:nvCxnSpPr>
        <p:spPr>
          <a:xfrm>
            <a:off x="2318162" y="2648871"/>
            <a:ext cx="1709005" cy="623248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線單箭頭接點 21">
            <a:extLst>
              <a:ext uri="{FF2B5EF4-FFF2-40B4-BE49-F238E27FC236}">
                <a16:creationId xmlns:a16="http://schemas.microsoft.com/office/drawing/2014/main" id="{357D076E-0A4A-423C-A017-4E7D3CA9C402}"/>
              </a:ext>
            </a:extLst>
          </p:cNvPr>
          <p:cNvCxnSpPr/>
          <p:nvPr/>
        </p:nvCxnSpPr>
        <p:spPr>
          <a:xfrm>
            <a:off x="4015845" y="3269135"/>
            <a:ext cx="908500" cy="68339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線單箭頭接點 23">
            <a:extLst>
              <a:ext uri="{FF2B5EF4-FFF2-40B4-BE49-F238E27FC236}">
                <a16:creationId xmlns:a16="http://schemas.microsoft.com/office/drawing/2014/main" id="{3D6D03CD-ABA0-4013-B32B-E0A4F9A1319B}"/>
              </a:ext>
            </a:extLst>
          </p:cNvPr>
          <p:cNvCxnSpPr/>
          <p:nvPr/>
        </p:nvCxnSpPr>
        <p:spPr>
          <a:xfrm flipH="1">
            <a:off x="4856570" y="3923934"/>
            <a:ext cx="49277" cy="1096034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線單箭頭接點 26">
            <a:extLst>
              <a:ext uri="{FF2B5EF4-FFF2-40B4-BE49-F238E27FC236}">
                <a16:creationId xmlns:a16="http://schemas.microsoft.com/office/drawing/2014/main" id="{ED223067-623D-409C-9279-9D2B30B488E3}"/>
              </a:ext>
            </a:extLst>
          </p:cNvPr>
          <p:cNvCxnSpPr/>
          <p:nvPr/>
        </p:nvCxnSpPr>
        <p:spPr>
          <a:xfrm flipH="1">
            <a:off x="4091768" y="4910798"/>
            <a:ext cx="780335" cy="974134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線單箭頭接點 5">
            <a:extLst>
              <a:ext uri="{FF2B5EF4-FFF2-40B4-BE49-F238E27FC236}">
                <a16:creationId xmlns:a16="http://schemas.microsoft.com/office/drawing/2014/main" id="{A95B2499-839D-4EE2-AB84-BCF3F05D75CE}"/>
              </a:ext>
            </a:extLst>
          </p:cNvPr>
          <p:cNvCxnSpPr/>
          <p:nvPr/>
        </p:nvCxnSpPr>
        <p:spPr>
          <a:xfrm>
            <a:off x="1758199" y="4749607"/>
            <a:ext cx="690196" cy="0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線單箭頭接點 15">
            <a:extLst>
              <a:ext uri="{FF2B5EF4-FFF2-40B4-BE49-F238E27FC236}">
                <a16:creationId xmlns:a16="http://schemas.microsoft.com/office/drawing/2014/main" id="{A8D26A14-25B3-4E91-A27A-6DC8478C1D66}"/>
              </a:ext>
            </a:extLst>
          </p:cNvPr>
          <p:cNvCxnSpPr/>
          <p:nvPr/>
        </p:nvCxnSpPr>
        <p:spPr>
          <a:xfrm>
            <a:off x="1767182" y="4251448"/>
            <a:ext cx="690196" cy="0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線單箭頭接點 16">
            <a:extLst>
              <a:ext uri="{FF2B5EF4-FFF2-40B4-BE49-F238E27FC236}">
                <a16:creationId xmlns:a16="http://schemas.microsoft.com/office/drawing/2014/main" id="{1EE0C49D-970E-4BAE-B577-D7567A7DC2E3}"/>
              </a:ext>
            </a:extLst>
          </p:cNvPr>
          <p:cNvCxnSpPr/>
          <p:nvPr/>
        </p:nvCxnSpPr>
        <p:spPr>
          <a:xfrm flipH="1" flipV="1">
            <a:off x="1370056" y="2266637"/>
            <a:ext cx="948106" cy="382234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18">
                <a:extLst>
                  <a:ext uri="{FF2B5EF4-FFF2-40B4-BE49-F238E27FC236}">
                    <a16:creationId xmlns:a16="http://schemas.microsoft.com/office/drawing/2014/main" id="{5DF195D7-35D3-4DDF-BCF9-E50C4CEF30C4}"/>
                  </a:ext>
                </a:extLst>
              </p:cNvPr>
              <p:cNvSpPr txBox="1"/>
              <p:nvPr/>
            </p:nvSpPr>
            <p:spPr>
              <a:xfrm>
                <a:off x="6462163" y="1933996"/>
                <a:ext cx="4240515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+mn-ea"/>
                  </a:rPr>
                  <a:t>初始值为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8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0</m:t>
                        </m:r>
                      </m:sub>
                    </m:sSub>
                  </m:oMath>
                </a14:m>
                <a:endParaRPr lang="zh-TW" altLang="en-US" sz="2800" b="1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2" name="文字方塊 18">
                <a:extLst>
                  <a:ext uri="{FF2B5EF4-FFF2-40B4-BE49-F238E27FC236}">
                    <a16:creationId xmlns:a16="http://schemas.microsoft.com/office/drawing/2014/main" id="{5DF195D7-35D3-4DDF-BCF9-E50C4CEF3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163" y="1933996"/>
                <a:ext cx="4240515" cy="513282"/>
              </a:xfrm>
              <a:prstGeom prst="rect">
                <a:avLst/>
              </a:prstGeom>
              <a:blipFill>
                <a:blip r:embed="rId4"/>
                <a:stretch>
                  <a:fillRect l="-2155" t="-119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25">
                <a:extLst>
                  <a:ext uri="{FF2B5EF4-FFF2-40B4-BE49-F238E27FC236}">
                    <a16:creationId xmlns:a16="http://schemas.microsoft.com/office/drawing/2014/main" id="{D0908CD2-1ED7-486E-A11B-411A0DC4EF63}"/>
                  </a:ext>
                </a:extLst>
              </p:cNvPr>
              <p:cNvSpPr txBox="1"/>
              <p:nvPr/>
            </p:nvSpPr>
            <p:spPr>
              <a:xfrm>
                <a:off x="6462163" y="2527498"/>
                <a:ext cx="4393958" cy="464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+mn-ea"/>
                  </a:rPr>
                  <a:t>计算梯度</a:t>
                </a: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0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3" name="文字方塊 25">
                <a:extLst>
                  <a:ext uri="{FF2B5EF4-FFF2-40B4-BE49-F238E27FC236}">
                    <a16:creationId xmlns:a16="http://schemas.microsoft.com/office/drawing/2014/main" id="{D0908CD2-1ED7-486E-A11B-411A0DC4E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163" y="2527498"/>
                <a:ext cx="4393958" cy="464999"/>
              </a:xfrm>
              <a:prstGeom prst="rect">
                <a:avLst/>
              </a:prstGeom>
              <a:blipFill>
                <a:blip r:embed="rId5"/>
                <a:stretch>
                  <a:fillRect l="-2080" t="-11842" b="-27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27">
                <a:extLst>
                  <a:ext uri="{FF2B5EF4-FFF2-40B4-BE49-F238E27FC236}">
                    <a16:creationId xmlns:a16="http://schemas.microsoft.com/office/drawing/2014/main" id="{48A31678-8EF3-43D6-966C-AFAFAD1FA01E}"/>
                  </a:ext>
                </a:extLst>
              </p:cNvPr>
              <p:cNvSpPr txBox="1"/>
              <p:nvPr/>
            </p:nvSpPr>
            <p:spPr>
              <a:xfrm>
                <a:off x="6462163" y="3034040"/>
                <a:ext cx="51253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+mn-ea"/>
                  </a:rPr>
                  <a:t>权向量更新：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0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0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b="1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4" name="文字方塊 27">
                <a:extLst>
                  <a:ext uri="{FF2B5EF4-FFF2-40B4-BE49-F238E27FC236}">
                    <a16:creationId xmlns:a16="http://schemas.microsoft.com/office/drawing/2014/main" id="{48A31678-8EF3-43D6-966C-AFAFAD1FA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163" y="3034040"/>
                <a:ext cx="5125360" cy="461665"/>
              </a:xfrm>
              <a:prstGeom prst="rect">
                <a:avLst/>
              </a:prstGeom>
              <a:blipFill>
                <a:blip r:embed="rId6"/>
                <a:stretch>
                  <a:fillRect l="-1784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線單箭頭接點 33">
            <a:extLst>
              <a:ext uri="{FF2B5EF4-FFF2-40B4-BE49-F238E27FC236}">
                <a16:creationId xmlns:a16="http://schemas.microsoft.com/office/drawing/2014/main" id="{76E1413F-587B-4826-934F-3E0B59EC4D33}"/>
              </a:ext>
            </a:extLst>
          </p:cNvPr>
          <p:cNvCxnSpPr/>
          <p:nvPr/>
        </p:nvCxnSpPr>
        <p:spPr>
          <a:xfrm flipH="1" flipV="1">
            <a:off x="3548367" y="2906615"/>
            <a:ext cx="500337" cy="349676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8" name="直線單箭頭接點 34">
            <a:extLst>
              <a:ext uri="{FF2B5EF4-FFF2-40B4-BE49-F238E27FC236}">
                <a16:creationId xmlns:a16="http://schemas.microsoft.com/office/drawing/2014/main" id="{5DD805E9-C8CC-4DB5-9945-26F23551D291}"/>
              </a:ext>
            </a:extLst>
          </p:cNvPr>
          <p:cNvCxnSpPr/>
          <p:nvPr/>
        </p:nvCxnSpPr>
        <p:spPr>
          <a:xfrm flipV="1">
            <a:off x="4905847" y="3377215"/>
            <a:ext cx="18498" cy="536038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直線單箭頭接點 35">
            <a:extLst>
              <a:ext uri="{FF2B5EF4-FFF2-40B4-BE49-F238E27FC236}">
                <a16:creationId xmlns:a16="http://schemas.microsoft.com/office/drawing/2014/main" id="{1F022F55-5FE8-4DDD-A39C-02712B2C324A}"/>
              </a:ext>
            </a:extLst>
          </p:cNvPr>
          <p:cNvCxnSpPr/>
          <p:nvPr/>
        </p:nvCxnSpPr>
        <p:spPr>
          <a:xfrm flipV="1">
            <a:off x="4883042" y="4345674"/>
            <a:ext cx="412353" cy="566214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0" name="文字方塊 37">
            <a:extLst>
              <a:ext uri="{FF2B5EF4-FFF2-40B4-BE49-F238E27FC236}">
                <a16:creationId xmlns:a16="http://schemas.microsoft.com/office/drawing/2014/main" id="{1A123E38-7006-4A85-915F-790B187B4D28}"/>
              </a:ext>
            </a:extLst>
          </p:cNvPr>
          <p:cNvSpPr txBox="1"/>
          <p:nvPr/>
        </p:nvSpPr>
        <p:spPr>
          <a:xfrm>
            <a:off x="2448395" y="4508112"/>
            <a:ext cx="192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Movement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1" name="文字方塊 38">
            <a:extLst>
              <a:ext uri="{FF2B5EF4-FFF2-40B4-BE49-F238E27FC236}">
                <a16:creationId xmlns:a16="http://schemas.microsoft.com/office/drawing/2014/main" id="{FE14B475-C17F-4173-8C90-AE1BCC442120}"/>
              </a:ext>
            </a:extLst>
          </p:cNvPr>
          <p:cNvSpPr txBox="1"/>
          <p:nvPr/>
        </p:nvSpPr>
        <p:spPr>
          <a:xfrm>
            <a:off x="2457378" y="4041703"/>
            <a:ext cx="192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Gradient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3" name="文字方塊 39">
            <a:extLst>
              <a:ext uri="{FF2B5EF4-FFF2-40B4-BE49-F238E27FC236}">
                <a16:creationId xmlns:a16="http://schemas.microsoft.com/office/drawing/2014/main" id="{37FD4F5E-E613-4983-9B06-0C7DC2B4A0F6}"/>
              </a:ext>
            </a:extLst>
          </p:cNvPr>
          <p:cNvSpPr txBox="1"/>
          <p:nvPr/>
        </p:nvSpPr>
        <p:spPr>
          <a:xfrm rot="5400000">
            <a:off x="7203987" y="4972116"/>
            <a:ext cx="775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40">
                <a:extLst>
                  <a:ext uri="{FF2B5EF4-FFF2-40B4-BE49-F238E27FC236}">
                    <a16:creationId xmlns:a16="http://schemas.microsoft.com/office/drawing/2014/main" id="{46F8B0FA-053A-4BCC-995D-86E7498FA23D}"/>
                  </a:ext>
                </a:extLst>
              </p:cNvPr>
              <p:cNvSpPr txBox="1"/>
              <p:nvPr/>
            </p:nvSpPr>
            <p:spPr>
              <a:xfrm>
                <a:off x="1985507" y="2723799"/>
                <a:ext cx="689088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b="1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9" name="文字方塊 40">
                <a:extLst>
                  <a:ext uri="{FF2B5EF4-FFF2-40B4-BE49-F238E27FC236}">
                    <a16:creationId xmlns:a16="http://schemas.microsoft.com/office/drawing/2014/main" id="{46F8B0FA-053A-4BCC-995D-86E7498FA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07" y="2723799"/>
                <a:ext cx="689088" cy="453137"/>
              </a:xfrm>
              <a:prstGeom prst="rect">
                <a:avLst/>
              </a:prstGeom>
              <a:blipFill>
                <a:blip r:embed="rId7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41">
                <a:extLst>
                  <a:ext uri="{FF2B5EF4-FFF2-40B4-BE49-F238E27FC236}">
                    <a16:creationId xmlns:a16="http://schemas.microsoft.com/office/drawing/2014/main" id="{6294AC27-6AD5-4853-ACBA-839DC2A6731A}"/>
                  </a:ext>
                </a:extLst>
              </p:cNvPr>
              <p:cNvSpPr txBox="1"/>
              <p:nvPr/>
            </p:nvSpPr>
            <p:spPr>
              <a:xfrm>
                <a:off x="3526817" y="3265642"/>
                <a:ext cx="689088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="1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2" name="文字方塊 41">
                <a:extLst>
                  <a:ext uri="{FF2B5EF4-FFF2-40B4-BE49-F238E27FC236}">
                    <a16:creationId xmlns:a16="http://schemas.microsoft.com/office/drawing/2014/main" id="{6294AC27-6AD5-4853-ACBA-839DC2A67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817" y="3265642"/>
                <a:ext cx="689088" cy="47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42">
                <a:extLst>
                  <a:ext uri="{FF2B5EF4-FFF2-40B4-BE49-F238E27FC236}">
                    <a16:creationId xmlns:a16="http://schemas.microsoft.com/office/drawing/2014/main" id="{5909496D-B386-4525-A5C1-CABDF174B9EE}"/>
                  </a:ext>
                </a:extLst>
              </p:cNvPr>
              <p:cNvSpPr txBox="1"/>
              <p:nvPr/>
            </p:nvSpPr>
            <p:spPr>
              <a:xfrm>
                <a:off x="4300635" y="3893509"/>
                <a:ext cx="689088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="1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3" name="文字方塊 42">
                <a:extLst>
                  <a:ext uri="{FF2B5EF4-FFF2-40B4-BE49-F238E27FC236}">
                    <a16:creationId xmlns:a16="http://schemas.microsoft.com/office/drawing/2014/main" id="{5909496D-B386-4525-A5C1-CABDF174B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35" y="3893509"/>
                <a:ext cx="689088" cy="47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43">
                <a:extLst>
                  <a:ext uri="{FF2B5EF4-FFF2-40B4-BE49-F238E27FC236}">
                    <a16:creationId xmlns:a16="http://schemas.microsoft.com/office/drawing/2014/main" id="{BA1A89C2-0DD7-481A-83E4-1233DF15E2B5}"/>
                  </a:ext>
                </a:extLst>
              </p:cNvPr>
              <p:cNvSpPr txBox="1"/>
              <p:nvPr/>
            </p:nvSpPr>
            <p:spPr>
              <a:xfrm>
                <a:off x="4224674" y="4691795"/>
                <a:ext cx="689088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400" b="1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4" name="文字方塊 43">
                <a:extLst>
                  <a:ext uri="{FF2B5EF4-FFF2-40B4-BE49-F238E27FC236}">
                    <a16:creationId xmlns:a16="http://schemas.microsoft.com/office/drawing/2014/main" id="{BA1A89C2-0DD7-481A-83E4-1233DF15E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674" y="4691795"/>
                <a:ext cx="689088" cy="470000"/>
              </a:xfrm>
              <a:prstGeom prst="rect">
                <a:avLst/>
              </a:prstGeom>
              <a:blipFill>
                <a:blip r:embed="rId10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47">
                <a:extLst>
                  <a:ext uri="{FF2B5EF4-FFF2-40B4-BE49-F238E27FC236}">
                    <a16:creationId xmlns:a16="http://schemas.microsoft.com/office/drawing/2014/main" id="{39B5C80F-C3E4-411D-A711-2E1D4E6B03D7}"/>
                  </a:ext>
                </a:extLst>
              </p:cNvPr>
              <p:cNvSpPr txBox="1"/>
              <p:nvPr/>
            </p:nvSpPr>
            <p:spPr>
              <a:xfrm>
                <a:off x="1524638" y="1955637"/>
                <a:ext cx="1078707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b="1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5" name="文字方塊 47">
                <a:extLst>
                  <a:ext uri="{FF2B5EF4-FFF2-40B4-BE49-F238E27FC236}">
                    <a16:creationId xmlns:a16="http://schemas.microsoft.com/office/drawing/2014/main" id="{39B5C80F-C3E4-411D-A711-2E1D4E6B0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638" y="1955637"/>
                <a:ext cx="1078707" cy="470000"/>
              </a:xfrm>
              <a:prstGeom prst="rect">
                <a:avLst/>
              </a:prstGeom>
              <a:blipFill>
                <a:blip r:embed="rId11"/>
                <a:stretch>
                  <a:fillRect l="-1130" r="-35028" b="-16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48">
                <a:extLst>
                  <a:ext uri="{FF2B5EF4-FFF2-40B4-BE49-F238E27FC236}">
                    <a16:creationId xmlns:a16="http://schemas.microsoft.com/office/drawing/2014/main" id="{746DBD99-B0DE-4245-BD5F-66FDF39299EC}"/>
                  </a:ext>
                </a:extLst>
              </p:cNvPr>
              <p:cNvSpPr txBox="1"/>
              <p:nvPr/>
            </p:nvSpPr>
            <p:spPr>
              <a:xfrm>
                <a:off x="3644925" y="2517231"/>
                <a:ext cx="689088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b="1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6" name="文字方塊 48">
                <a:extLst>
                  <a:ext uri="{FF2B5EF4-FFF2-40B4-BE49-F238E27FC236}">
                    <a16:creationId xmlns:a16="http://schemas.microsoft.com/office/drawing/2014/main" id="{746DBD99-B0DE-4245-BD5F-66FDF3929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925" y="2517231"/>
                <a:ext cx="689088" cy="470000"/>
              </a:xfrm>
              <a:prstGeom prst="rect">
                <a:avLst/>
              </a:prstGeom>
              <a:blipFill>
                <a:blip r:embed="rId12"/>
                <a:stretch>
                  <a:fillRect l="-2655" r="-109735" b="-16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49">
                <a:extLst>
                  <a:ext uri="{FF2B5EF4-FFF2-40B4-BE49-F238E27FC236}">
                    <a16:creationId xmlns:a16="http://schemas.microsoft.com/office/drawing/2014/main" id="{552BB4F9-9E3D-4705-BFC9-947EA63FB40E}"/>
                  </a:ext>
                </a:extLst>
              </p:cNvPr>
              <p:cNvSpPr txBox="1"/>
              <p:nvPr/>
            </p:nvSpPr>
            <p:spPr>
              <a:xfrm>
                <a:off x="4894460" y="3300506"/>
                <a:ext cx="689088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b="1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7" name="文字方塊 49">
                <a:extLst>
                  <a:ext uri="{FF2B5EF4-FFF2-40B4-BE49-F238E27FC236}">
                    <a16:creationId xmlns:a16="http://schemas.microsoft.com/office/drawing/2014/main" id="{552BB4F9-9E3D-4705-BFC9-947EA63FB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460" y="3300506"/>
                <a:ext cx="689088" cy="470000"/>
              </a:xfrm>
              <a:prstGeom prst="rect">
                <a:avLst/>
              </a:prstGeom>
              <a:blipFill>
                <a:blip r:embed="rId13"/>
                <a:stretch>
                  <a:fillRect l="-2655" r="-110619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50">
                <a:extLst>
                  <a:ext uri="{FF2B5EF4-FFF2-40B4-BE49-F238E27FC236}">
                    <a16:creationId xmlns:a16="http://schemas.microsoft.com/office/drawing/2014/main" id="{AB2C8491-B7C3-412F-A417-20EE063E464E}"/>
                  </a:ext>
                </a:extLst>
              </p:cNvPr>
              <p:cNvSpPr txBox="1"/>
              <p:nvPr/>
            </p:nvSpPr>
            <p:spPr>
              <a:xfrm>
                <a:off x="5062082" y="4450223"/>
                <a:ext cx="689088" cy="699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3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b="1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defTabSz="457200">
                  <a:defRPr/>
                </a:pPr>
                <a:endParaRPr lang="zh-TW" altLang="en-US" sz="2400" b="1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8" name="文字方塊 50">
                <a:extLst>
                  <a:ext uri="{FF2B5EF4-FFF2-40B4-BE49-F238E27FC236}">
                    <a16:creationId xmlns:a16="http://schemas.microsoft.com/office/drawing/2014/main" id="{AB2C8491-B7C3-412F-A417-20EE063E4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082" y="4450223"/>
                <a:ext cx="689088" cy="699359"/>
              </a:xfrm>
              <a:prstGeom prst="rect">
                <a:avLst/>
              </a:prstGeom>
              <a:blipFill>
                <a:blip r:embed="rId14"/>
                <a:stretch>
                  <a:fillRect l="-1770" r="-111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橢圓 51">
            <a:extLst>
              <a:ext uri="{FF2B5EF4-FFF2-40B4-BE49-F238E27FC236}">
                <a16:creationId xmlns:a16="http://schemas.microsoft.com/office/drawing/2014/main" id="{A625B16D-EC6E-435A-9B24-09B3227061FC}"/>
              </a:ext>
            </a:extLst>
          </p:cNvPr>
          <p:cNvSpPr/>
          <p:nvPr/>
        </p:nvSpPr>
        <p:spPr>
          <a:xfrm>
            <a:off x="2209377" y="2555347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25">
                <a:extLst>
                  <a:ext uri="{FF2B5EF4-FFF2-40B4-BE49-F238E27FC236}">
                    <a16:creationId xmlns:a16="http://schemas.microsoft.com/office/drawing/2014/main" id="{C767AAFE-2394-44FA-BAD7-D135C8CE27AF}"/>
                  </a:ext>
                </a:extLst>
              </p:cNvPr>
              <p:cNvSpPr txBox="1"/>
              <p:nvPr/>
            </p:nvSpPr>
            <p:spPr>
              <a:xfrm>
                <a:off x="6462163" y="3610834"/>
                <a:ext cx="4393958" cy="464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+mn-ea"/>
                  </a:rPr>
                  <a:t>计算梯度</a:t>
                </a: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0" name="文字方塊 25">
                <a:extLst>
                  <a:ext uri="{FF2B5EF4-FFF2-40B4-BE49-F238E27FC236}">
                    <a16:creationId xmlns:a16="http://schemas.microsoft.com/office/drawing/2014/main" id="{C767AAFE-2394-44FA-BAD7-D135C8CE2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163" y="3610834"/>
                <a:ext cx="4393958" cy="464999"/>
              </a:xfrm>
              <a:prstGeom prst="rect">
                <a:avLst/>
              </a:prstGeom>
              <a:blipFill>
                <a:blip r:embed="rId15"/>
                <a:stretch>
                  <a:fillRect l="-2080" t="-11688" b="-25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27">
                <a:extLst>
                  <a:ext uri="{FF2B5EF4-FFF2-40B4-BE49-F238E27FC236}">
                    <a16:creationId xmlns:a16="http://schemas.microsoft.com/office/drawing/2014/main" id="{5765E36C-49EB-44B4-8F28-F3585BC55A74}"/>
                  </a:ext>
                </a:extLst>
              </p:cNvPr>
              <p:cNvSpPr txBox="1"/>
              <p:nvPr/>
            </p:nvSpPr>
            <p:spPr>
              <a:xfrm>
                <a:off x="6462163" y="4247984"/>
                <a:ext cx="51253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+mn-ea"/>
                  </a:rPr>
                  <a:t>权向量更新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b="1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1" name="文字方塊 27">
                <a:extLst>
                  <a:ext uri="{FF2B5EF4-FFF2-40B4-BE49-F238E27FC236}">
                    <a16:creationId xmlns:a16="http://schemas.microsoft.com/office/drawing/2014/main" id="{5765E36C-49EB-44B4-8F28-F3585BC55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163" y="4247984"/>
                <a:ext cx="5125360" cy="461665"/>
              </a:xfrm>
              <a:prstGeom prst="rect">
                <a:avLst/>
              </a:prstGeom>
              <a:blipFill>
                <a:blip r:embed="rId16"/>
                <a:stretch>
                  <a:fillRect l="-1784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513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7042CE56-F9A8-4218-AA54-C209EDCC0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913778"/>
            <a:ext cx="1037102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dirty="0">
                <a:solidFill>
                  <a:srgbClr val="0000FF"/>
                </a:solidFill>
                <a:latin typeface="Arial"/>
              </a:rPr>
              <a:t>结合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动量特性的梯度下降法</a:t>
            </a:r>
            <a:r>
              <a:rPr lang="en-US" altLang="zh-CN" sz="3200" dirty="0">
                <a:solidFill>
                  <a:srgbClr val="0000FF"/>
                </a:solidFill>
              </a:rPr>
              <a:t>(</a:t>
            </a:r>
            <a:r>
              <a:rPr lang="en-US" altLang="zh-CN" sz="2400" i="1" dirty="0"/>
              <a:t>Gradient Descent + Momentum</a:t>
            </a:r>
            <a:r>
              <a:rPr lang="en-US" altLang="zh-CN" sz="3200" dirty="0">
                <a:solidFill>
                  <a:srgbClr val="0000FF"/>
                </a:solidFill>
              </a:rPr>
              <a:t>)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18">
                <a:extLst>
                  <a:ext uri="{FF2B5EF4-FFF2-40B4-BE49-F238E27FC236}">
                    <a16:creationId xmlns:a16="http://schemas.microsoft.com/office/drawing/2014/main" id="{AE0F0DD0-6B54-4BD5-B026-EDA4493C5E6A}"/>
                  </a:ext>
                </a:extLst>
              </p:cNvPr>
              <p:cNvSpPr txBox="1"/>
              <p:nvPr/>
            </p:nvSpPr>
            <p:spPr>
              <a:xfrm>
                <a:off x="6908387" y="1510951"/>
                <a:ext cx="2580542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457200"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</a:rPr>
                  <a:t>初始值为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8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0</m:t>
                        </m:r>
                      </m:sub>
                    </m:sSub>
                  </m:oMath>
                </a14:m>
                <a:endParaRPr lang="zh-TW" altLang="en-US" sz="2800" b="1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4" name="文字方塊 18">
                <a:extLst>
                  <a:ext uri="{FF2B5EF4-FFF2-40B4-BE49-F238E27FC236}">
                    <a16:creationId xmlns:a16="http://schemas.microsoft.com/office/drawing/2014/main" id="{AE0F0DD0-6B54-4BD5-B026-EDA4493C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387" y="1510951"/>
                <a:ext cx="2580542" cy="513282"/>
              </a:xfrm>
              <a:prstGeom prst="rect">
                <a:avLst/>
              </a:prstGeom>
              <a:blipFill>
                <a:blip r:embed="rId3"/>
                <a:stretch>
                  <a:fillRect l="-3538" t="-119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25">
                <a:extLst>
                  <a:ext uri="{FF2B5EF4-FFF2-40B4-BE49-F238E27FC236}">
                    <a16:creationId xmlns:a16="http://schemas.microsoft.com/office/drawing/2014/main" id="{8B61E93F-6B48-4500-92E4-5725ED6892C0}"/>
                  </a:ext>
                </a:extLst>
              </p:cNvPr>
              <p:cNvSpPr txBox="1"/>
              <p:nvPr/>
            </p:nvSpPr>
            <p:spPr>
              <a:xfrm>
                <a:off x="6918642" y="2444321"/>
                <a:ext cx="399317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457200"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</a:rPr>
                  <a:t>计算梯度</a:t>
                </a:r>
                <a14:m>
                  <m:oMath xmlns:m="http://schemas.openxmlformats.org/officeDocument/2006/math">
                    <m:r>
                      <a:rPr lang="zh-CN" alt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0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5" name="文字方塊 25">
                <a:extLst>
                  <a:ext uri="{FF2B5EF4-FFF2-40B4-BE49-F238E27FC236}">
                    <a16:creationId xmlns:a16="http://schemas.microsoft.com/office/drawing/2014/main" id="{8B61E93F-6B48-4500-92E4-5725ED689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42" y="2444321"/>
                <a:ext cx="3993172" cy="470000"/>
              </a:xfrm>
              <a:prstGeom prst="rect">
                <a:avLst/>
              </a:prstGeom>
              <a:blipFill>
                <a:blip r:embed="rId4"/>
                <a:stretch>
                  <a:fillRect l="-2443" t="-11688" b="-25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27">
                <a:extLst>
                  <a:ext uri="{FF2B5EF4-FFF2-40B4-BE49-F238E27FC236}">
                    <a16:creationId xmlns:a16="http://schemas.microsoft.com/office/drawing/2014/main" id="{F5D7E92B-4262-4D0C-A657-8EC6797C3B36}"/>
                  </a:ext>
                </a:extLst>
              </p:cNvPr>
              <p:cNvSpPr txBox="1"/>
              <p:nvPr/>
            </p:nvSpPr>
            <p:spPr>
              <a:xfrm>
                <a:off x="6904269" y="3484954"/>
                <a:ext cx="429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</a:rPr>
                  <a:t>权向量更新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0</m:t>
                        </m:r>
                      </m:sub>
                    </m:sSub>
                    <m:r>
                      <a:rPr lang="en-US" altLang="zh-TW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TW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zh-TW" altLang="en-US" sz="2400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6" name="文字方塊 27">
                <a:extLst>
                  <a:ext uri="{FF2B5EF4-FFF2-40B4-BE49-F238E27FC236}">
                    <a16:creationId xmlns:a16="http://schemas.microsoft.com/office/drawing/2014/main" id="{F5D7E92B-4262-4D0C-A657-8EC6797C3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269" y="3484954"/>
                <a:ext cx="4295642" cy="461665"/>
              </a:xfrm>
              <a:prstGeom prst="rect">
                <a:avLst/>
              </a:prstGeom>
              <a:blipFill>
                <a:blip r:embed="rId5"/>
                <a:stretch>
                  <a:fillRect l="-2273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28">
                <a:extLst>
                  <a:ext uri="{FF2B5EF4-FFF2-40B4-BE49-F238E27FC236}">
                    <a16:creationId xmlns:a16="http://schemas.microsoft.com/office/drawing/2014/main" id="{E654E40B-A8E0-42E2-855E-40608563E0C2}"/>
                  </a:ext>
                </a:extLst>
              </p:cNvPr>
              <p:cNvSpPr txBox="1"/>
              <p:nvPr/>
            </p:nvSpPr>
            <p:spPr>
              <a:xfrm>
                <a:off x="6937317" y="4002592"/>
                <a:ext cx="399317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457200"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</a:rPr>
                  <a:t>计算梯度</a:t>
                </a:r>
                <a14:m>
                  <m:oMath xmlns:m="http://schemas.openxmlformats.org/officeDocument/2006/math">
                    <m:r>
                      <a:rPr lang="zh-CN" alt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8" name="文字方塊 28">
                <a:extLst>
                  <a:ext uri="{FF2B5EF4-FFF2-40B4-BE49-F238E27FC236}">
                    <a16:creationId xmlns:a16="http://schemas.microsoft.com/office/drawing/2014/main" id="{E654E40B-A8E0-42E2-855E-40608563E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317" y="4002592"/>
                <a:ext cx="3993172" cy="470000"/>
              </a:xfrm>
              <a:prstGeom prst="rect">
                <a:avLst/>
              </a:prstGeom>
              <a:blipFill>
                <a:blip r:embed="rId6"/>
                <a:stretch>
                  <a:fillRect l="-2290" t="-11688" b="-25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29">
                <a:extLst>
                  <a:ext uri="{FF2B5EF4-FFF2-40B4-BE49-F238E27FC236}">
                    <a16:creationId xmlns:a16="http://schemas.microsoft.com/office/drawing/2014/main" id="{589924B6-42DE-4520-BB89-7ECD53D31431}"/>
                  </a:ext>
                </a:extLst>
              </p:cNvPr>
              <p:cNvSpPr txBox="1"/>
              <p:nvPr/>
            </p:nvSpPr>
            <p:spPr>
              <a:xfrm>
                <a:off x="6918642" y="1972616"/>
                <a:ext cx="3360126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+mn-ea"/>
                  </a:rPr>
                  <a:t>动量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TW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zh-TW" altLang="en-US" sz="2400" b="1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9" name="文字方塊 29">
                <a:extLst>
                  <a:ext uri="{FF2B5EF4-FFF2-40B4-BE49-F238E27FC236}">
                    <a16:creationId xmlns:a16="http://schemas.microsoft.com/office/drawing/2014/main" id="{589924B6-42DE-4520-BB89-7ECD53D31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42" y="1972616"/>
                <a:ext cx="3360126" cy="470000"/>
              </a:xfrm>
              <a:prstGeom prst="rect">
                <a:avLst/>
              </a:prstGeom>
              <a:blipFill>
                <a:blip r:embed="rId7"/>
                <a:stretch>
                  <a:fillRect l="-2904" t="-11688" b="-25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30">
                <a:extLst>
                  <a:ext uri="{FF2B5EF4-FFF2-40B4-BE49-F238E27FC236}">
                    <a16:creationId xmlns:a16="http://schemas.microsoft.com/office/drawing/2014/main" id="{A4AC2423-2F34-45B4-B9CB-05251C864E50}"/>
                  </a:ext>
                </a:extLst>
              </p:cNvPr>
              <p:cNvSpPr txBox="1"/>
              <p:nvPr/>
            </p:nvSpPr>
            <p:spPr>
              <a:xfrm>
                <a:off x="6904268" y="2967680"/>
                <a:ext cx="46606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</a:rPr>
                  <a:t>动量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TW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TW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US" altLang="zh-TW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TW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0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b="1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5" name="文字方塊 30">
                <a:extLst>
                  <a:ext uri="{FF2B5EF4-FFF2-40B4-BE49-F238E27FC236}">
                    <a16:creationId xmlns:a16="http://schemas.microsoft.com/office/drawing/2014/main" id="{A4AC2423-2F34-45B4-B9CB-05251C864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268" y="2967680"/>
                <a:ext cx="4660643" cy="461665"/>
              </a:xfrm>
              <a:prstGeom prst="rect">
                <a:avLst/>
              </a:prstGeom>
              <a:blipFill>
                <a:blip r:embed="rId8"/>
                <a:stretch>
                  <a:fillRect l="-2094" t="-11842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31">
                <a:extLst>
                  <a:ext uri="{FF2B5EF4-FFF2-40B4-BE49-F238E27FC236}">
                    <a16:creationId xmlns:a16="http://schemas.microsoft.com/office/drawing/2014/main" id="{A515D39E-2E20-43F8-96E2-E5DE0A89F7D0}"/>
                  </a:ext>
                </a:extLst>
              </p:cNvPr>
              <p:cNvSpPr txBox="1"/>
              <p:nvPr/>
            </p:nvSpPr>
            <p:spPr>
              <a:xfrm>
                <a:off x="6911871" y="4534435"/>
                <a:ext cx="47729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457200"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</a:rPr>
                  <a:t>动量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TW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TW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TW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𝟏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b="1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6" name="文字方塊 31">
                <a:extLst>
                  <a:ext uri="{FF2B5EF4-FFF2-40B4-BE49-F238E27FC236}">
                    <a16:creationId xmlns:a16="http://schemas.microsoft.com/office/drawing/2014/main" id="{A515D39E-2E20-43F8-96E2-E5DE0A89F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871" y="4534435"/>
                <a:ext cx="4772961" cy="461665"/>
              </a:xfrm>
              <a:prstGeom prst="rect">
                <a:avLst/>
              </a:prstGeom>
              <a:blipFill>
                <a:blip r:embed="rId9"/>
                <a:stretch>
                  <a:fillRect l="-2043" t="-11842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32">
                <a:extLst>
                  <a:ext uri="{FF2B5EF4-FFF2-40B4-BE49-F238E27FC236}">
                    <a16:creationId xmlns:a16="http://schemas.microsoft.com/office/drawing/2014/main" id="{14895068-7B9A-4925-83B0-A31AA4A865AE}"/>
                  </a:ext>
                </a:extLst>
              </p:cNvPr>
              <p:cNvSpPr txBox="1"/>
              <p:nvPr/>
            </p:nvSpPr>
            <p:spPr>
              <a:xfrm>
                <a:off x="6918641" y="4997029"/>
                <a:ext cx="4646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457200"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</a:rPr>
                  <a:t>权向量更新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TW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zh-TW" altLang="en-US" sz="2400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2" name="文字方塊 32">
                <a:extLst>
                  <a:ext uri="{FF2B5EF4-FFF2-40B4-BE49-F238E27FC236}">
                    <a16:creationId xmlns:a16="http://schemas.microsoft.com/office/drawing/2014/main" id="{14895068-7B9A-4925-83B0-A31AA4A86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41" y="4997029"/>
                <a:ext cx="4646269" cy="461665"/>
              </a:xfrm>
              <a:prstGeom prst="rect">
                <a:avLst/>
              </a:prstGeom>
              <a:blipFill>
                <a:blip r:embed="rId10"/>
                <a:stretch>
                  <a:fillRect l="-2100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33">
            <a:extLst>
              <a:ext uri="{FF2B5EF4-FFF2-40B4-BE49-F238E27FC236}">
                <a16:creationId xmlns:a16="http://schemas.microsoft.com/office/drawing/2014/main" id="{E2FA7C29-F1E9-449C-A9B8-5A70CB5A4CB8}"/>
              </a:ext>
            </a:extLst>
          </p:cNvPr>
          <p:cNvCxnSpPr/>
          <p:nvPr/>
        </p:nvCxnSpPr>
        <p:spPr>
          <a:xfrm>
            <a:off x="2498704" y="2609961"/>
            <a:ext cx="1286264" cy="469080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5" name="直線單箭頭接點 34">
            <a:extLst>
              <a:ext uri="{FF2B5EF4-FFF2-40B4-BE49-F238E27FC236}">
                <a16:creationId xmlns:a16="http://schemas.microsoft.com/office/drawing/2014/main" id="{D20BBCA9-5F5F-4D80-8DB1-F9051149F2EE}"/>
              </a:ext>
            </a:extLst>
          </p:cNvPr>
          <p:cNvCxnSpPr/>
          <p:nvPr/>
        </p:nvCxnSpPr>
        <p:spPr>
          <a:xfrm>
            <a:off x="3773053" y="3078139"/>
            <a:ext cx="879813" cy="991407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6" name="直線單箭頭接點 35">
            <a:extLst>
              <a:ext uri="{FF2B5EF4-FFF2-40B4-BE49-F238E27FC236}">
                <a16:creationId xmlns:a16="http://schemas.microsoft.com/office/drawing/2014/main" id="{04F28F76-34B4-4540-81D6-4F6A2608B5F9}"/>
              </a:ext>
            </a:extLst>
          </p:cNvPr>
          <p:cNvCxnSpPr/>
          <p:nvPr/>
        </p:nvCxnSpPr>
        <p:spPr>
          <a:xfrm>
            <a:off x="4650036" y="4026266"/>
            <a:ext cx="27722" cy="1246214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直線單箭頭接點 36">
            <a:extLst>
              <a:ext uri="{FF2B5EF4-FFF2-40B4-BE49-F238E27FC236}">
                <a16:creationId xmlns:a16="http://schemas.microsoft.com/office/drawing/2014/main" id="{5C30130C-ECBD-4C81-9DA4-8BFF4961DD43}"/>
              </a:ext>
            </a:extLst>
          </p:cNvPr>
          <p:cNvCxnSpPr/>
          <p:nvPr/>
        </p:nvCxnSpPr>
        <p:spPr>
          <a:xfrm flipH="1">
            <a:off x="4244962" y="5272480"/>
            <a:ext cx="389211" cy="104850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線單箭頭接點 37">
            <a:extLst>
              <a:ext uri="{FF2B5EF4-FFF2-40B4-BE49-F238E27FC236}">
                <a16:creationId xmlns:a16="http://schemas.microsoft.com/office/drawing/2014/main" id="{5065D1D4-F988-4E87-8700-564FA48E9082}"/>
              </a:ext>
            </a:extLst>
          </p:cNvPr>
          <p:cNvCxnSpPr/>
          <p:nvPr/>
        </p:nvCxnSpPr>
        <p:spPr>
          <a:xfrm>
            <a:off x="1469085" y="4843378"/>
            <a:ext cx="690196" cy="0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0" name="直線單箭頭接點 38">
            <a:extLst>
              <a:ext uri="{FF2B5EF4-FFF2-40B4-BE49-F238E27FC236}">
                <a16:creationId xmlns:a16="http://schemas.microsoft.com/office/drawing/2014/main" id="{1B16A01F-69B0-4302-AC85-A4C308A8A04A}"/>
              </a:ext>
            </a:extLst>
          </p:cNvPr>
          <p:cNvCxnSpPr/>
          <p:nvPr/>
        </p:nvCxnSpPr>
        <p:spPr>
          <a:xfrm>
            <a:off x="1469085" y="4312337"/>
            <a:ext cx="690196" cy="0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1" name="直線單箭頭接點 39">
            <a:extLst>
              <a:ext uri="{FF2B5EF4-FFF2-40B4-BE49-F238E27FC236}">
                <a16:creationId xmlns:a16="http://schemas.microsoft.com/office/drawing/2014/main" id="{0936922F-506D-4163-8A8C-830FCAF0816B}"/>
              </a:ext>
            </a:extLst>
          </p:cNvPr>
          <p:cNvCxnSpPr/>
          <p:nvPr/>
        </p:nvCxnSpPr>
        <p:spPr>
          <a:xfrm flipH="1" flipV="1">
            <a:off x="1460233" y="2172805"/>
            <a:ext cx="948106" cy="382234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2" name="直線單箭頭接點 40">
            <a:extLst>
              <a:ext uri="{FF2B5EF4-FFF2-40B4-BE49-F238E27FC236}">
                <a16:creationId xmlns:a16="http://schemas.microsoft.com/office/drawing/2014/main" id="{D9EC8B10-58C6-4210-BF16-9D0CEACC271A}"/>
              </a:ext>
            </a:extLst>
          </p:cNvPr>
          <p:cNvCxnSpPr/>
          <p:nvPr/>
        </p:nvCxnSpPr>
        <p:spPr>
          <a:xfrm flipH="1" flipV="1">
            <a:off x="3721530" y="2603607"/>
            <a:ext cx="32860" cy="443268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3" name="直線單箭頭接點 41">
            <a:extLst>
              <a:ext uri="{FF2B5EF4-FFF2-40B4-BE49-F238E27FC236}">
                <a16:creationId xmlns:a16="http://schemas.microsoft.com/office/drawing/2014/main" id="{3F4724C3-52C1-4D1D-9D15-A0AE4CAC4E48}"/>
              </a:ext>
            </a:extLst>
          </p:cNvPr>
          <p:cNvCxnSpPr/>
          <p:nvPr/>
        </p:nvCxnSpPr>
        <p:spPr>
          <a:xfrm flipV="1">
            <a:off x="4650036" y="3624990"/>
            <a:ext cx="450017" cy="393630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4" name="直線單箭頭接點 42">
            <a:extLst>
              <a:ext uri="{FF2B5EF4-FFF2-40B4-BE49-F238E27FC236}">
                <a16:creationId xmlns:a16="http://schemas.microsoft.com/office/drawing/2014/main" id="{03D9B4BB-6CC5-49A1-BA82-365CD0253DDC}"/>
              </a:ext>
            </a:extLst>
          </p:cNvPr>
          <p:cNvCxnSpPr/>
          <p:nvPr/>
        </p:nvCxnSpPr>
        <p:spPr>
          <a:xfrm>
            <a:off x="4719884" y="5207112"/>
            <a:ext cx="323690" cy="34266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5" name="文字方塊 43">
            <a:extLst>
              <a:ext uri="{FF2B5EF4-FFF2-40B4-BE49-F238E27FC236}">
                <a16:creationId xmlns:a16="http://schemas.microsoft.com/office/drawing/2014/main" id="{3AE476AE-2AD3-4DF9-844E-454C9A1F0B83}"/>
              </a:ext>
            </a:extLst>
          </p:cNvPr>
          <p:cNvSpPr txBox="1"/>
          <p:nvPr/>
        </p:nvSpPr>
        <p:spPr>
          <a:xfrm>
            <a:off x="2159281" y="4601883"/>
            <a:ext cx="192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动量</a:t>
            </a:r>
            <a:endParaRPr lang="zh-TW" altLang="en-US" sz="24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6" name="文字方塊 44">
            <a:extLst>
              <a:ext uri="{FF2B5EF4-FFF2-40B4-BE49-F238E27FC236}">
                <a16:creationId xmlns:a16="http://schemas.microsoft.com/office/drawing/2014/main" id="{7EF6459D-AD7A-44AF-BDDB-D3B0818BC351}"/>
              </a:ext>
            </a:extLst>
          </p:cNvPr>
          <p:cNvSpPr txBox="1"/>
          <p:nvPr/>
        </p:nvSpPr>
        <p:spPr>
          <a:xfrm>
            <a:off x="2159281" y="4102592"/>
            <a:ext cx="192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梯度向量</a:t>
            </a:r>
            <a:endParaRPr lang="zh-TW" altLang="en-US" sz="2400" dirty="0">
              <a:solidFill>
                <a:prstClr val="black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45">
                <a:extLst>
                  <a:ext uri="{FF2B5EF4-FFF2-40B4-BE49-F238E27FC236}">
                    <a16:creationId xmlns:a16="http://schemas.microsoft.com/office/drawing/2014/main" id="{B97932D3-5786-47BB-95CA-3C07120F0592}"/>
                  </a:ext>
                </a:extLst>
              </p:cNvPr>
              <p:cNvSpPr txBox="1"/>
              <p:nvPr/>
            </p:nvSpPr>
            <p:spPr>
              <a:xfrm>
                <a:off x="2045010" y="2611227"/>
                <a:ext cx="689088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000" b="1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7" name="文字方塊 45">
                <a:extLst>
                  <a:ext uri="{FF2B5EF4-FFF2-40B4-BE49-F238E27FC236}">
                    <a16:creationId xmlns:a16="http://schemas.microsoft.com/office/drawing/2014/main" id="{B97932D3-5786-47BB-95CA-3C07120F0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010" y="2611227"/>
                <a:ext cx="689088" cy="392993"/>
              </a:xfrm>
              <a:prstGeom prst="rect">
                <a:avLst/>
              </a:prstGeom>
              <a:blipFill>
                <a:blip r:embed="rId11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46">
                <a:extLst>
                  <a:ext uri="{FF2B5EF4-FFF2-40B4-BE49-F238E27FC236}">
                    <a16:creationId xmlns:a16="http://schemas.microsoft.com/office/drawing/2014/main" id="{8B897F02-8676-43D2-A579-743DC93D8D8D}"/>
                  </a:ext>
                </a:extLst>
              </p:cNvPr>
              <p:cNvSpPr txBox="1"/>
              <p:nvPr/>
            </p:nvSpPr>
            <p:spPr>
              <a:xfrm>
                <a:off x="3160638" y="3102436"/>
                <a:ext cx="689088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="1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8" name="文字方塊 46">
                <a:extLst>
                  <a:ext uri="{FF2B5EF4-FFF2-40B4-BE49-F238E27FC236}">
                    <a16:creationId xmlns:a16="http://schemas.microsoft.com/office/drawing/2014/main" id="{8B897F02-8676-43D2-A579-743DC93D8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638" y="3102436"/>
                <a:ext cx="689088" cy="392993"/>
              </a:xfrm>
              <a:prstGeom prst="rect">
                <a:avLst/>
              </a:prstGeom>
              <a:blipFill>
                <a:blip r:embed="rId1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47">
                <a:extLst>
                  <a:ext uri="{FF2B5EF4-FFF2-40B4-BE49-F238E27FC236}">
                    <a16:creationId xmlns:a16="http://schemas.microsoft.com/office/drawing/2014/main" id="{C63503AF-8693-4310-A2E7-07FD0E9BBF39}"/>
                  </a:ext>
                </a:extLst>
              </p:cNvPr>
              <p:cNvSpPr txBox="1"/>
              <p:nvPr/>
            </p:nvSpPr>
            <p:spPr>
              <a:xfrm>
                <a:off x="3923857" y="3757507"/>
                <a:ext cx="689088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="1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9" name="文字方塊 47">
                <a:extLst>
                  <a:ext uri="{FF2B5EF4-FFF2-40B4-BE49-F238E27FC236}">
                    <a16:creationId xmlns:a16="http://schemas.microsoft.com/office/drawing/2014/main" id="{C63503AF-8693-4310-A2E7-07FD0E9BB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857" y="3757507"/>
                <a:ext cx="689088" cy="392993"/>
              </a:xfrm>
              <a:prstGeom prst="rect">
                <a:avLst/>
              </a:prstGeom>
              <a:blipFill>
                <a:blip r:embed="rId1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48">
                <a:extLst>
                  <a:ext uri="{FF2B5EF4-FFF2-40B4-BE49-F238E27FC236}">
                    <a16:creationId xmlns:a16="http://schemas.microsoft.com/office/drawing/2014/main" id="{F922ED82-1CDC-4A21-AA06-ED8AC733C34E}"/>
                  </a:ext>
                </a:extLst>
              </p:cNvPr>
              <p:cNvSpPr txBox="1"/>
              <p:nvPr/>
            </p:nvSpPr>
            <p:spPr>
              <a:xfrm>
                <a:off x="4063370" y="4751399"/>
                <a:ext cx="689088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="1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0" name="文字方塊 48">
                <a:extLst>
                  <a:ext uri="{FF2B5EF4-FFF2-40B4-BE49-F238E27FC236}">
                    <a16:creationId xmlns:a16="http://schemas.microsoft.com/office/drawing/2014/main" id="{F922ED82-1CDC-4A21-AA06-ED8AC733C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370" y="4751399"/>
                <a:ext cx="689088" cy="392993"/>
              </a:xfrm>
              <a:prstGeom prst="rect">
                <a:avLst/>
              </a:prstGeom>
              <a:blipFill>
                <a:blip r:embed="rId1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49">
                <a:extLst>
                  <a:ext uri="{FF2B5EF4-FFF2-40B4-BE49-F238E27FC236}">
                    <a16:creationId xmlns:a16="http://schemas.microsoft.com/office/drawing/2014/main" id="{584ECB54-3F7C-4B5F-9B4D-21B0749ACDA1}"/>
                  </a:ext>
                </a:extLst>
              </p:cNvPr>
              <p:cNvSpPr txBox="1"/>
              <p:nvPr/>
            </p:nvSpPr>
            <p:spPr>
              <a:xfrm>
                <a:off x="1931219" y="2056629"/>
                <a:ext cx="1200770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TW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b="1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1" name="文字方塊 49">
                <a:extLst>
                  <a:ext uri="{FF2B5EF4-FFF2-40B4-BE49-F238E27FC236}">
                    <a16:creationId xmlns:a16="http://schemas.microsoft.com/office/drawing/2014/main" id="{584ECB54-3F7C-4B5F-9B4D-21B0749AC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219" y="2056629"/>
                <a:ext cx="1200770" cy="392993"/>
              </a:xfrm>
              <a:prstGeom prst="rect">
                <a:avLst/>
              </a:prstGeom>
              <a:blipFill>
                <a:blip r:embed="rId15"/>
                <a:stretch>
                  <a:fillRect r="-2538"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50">
                <a:extLst>
                  <a:ext uri="{FF2B5EF4-FFF2-40B4-BE49-F238E27FC236}">
                    <a16:creationId xmlns:a16="http://schemas.microsoft.com/office/drawing/2014/main" id="{9220E485-8E2E-410F-884B-7A183DB6AD76}"/>
                  </a:ext>
                </a:extLst>
              </p:cNvPr>
              <p:cNvSpPr txBox="1"/>
              <p:nvPr/>
            </p:nvSpPr>
            <p:spPr>
              <a:xfrm>
                <a:off x="3529880" y="2265018"/>
                <a:ext cx="123145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TW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b="1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2" name="文字方塊 50">
                <a:extLst>
                  <a:ext uri="{FF2B5EF4-FFF2-40B4-BE49-F238E27FC236}">
                    <a16:creationId xmlns:a16="http://schemas.microsoft.com/office/drawing/2014/main" id="{9220E485-8E2E-410F-884B-7A183DB6A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880" y="2265018"/>
                <a:ext cx="1231459" cy="392993"/>
              </a:xfrm>
              <a:prstGeom prst="rect">
                <a:avLst/>
              </a:prstGeom>
              <a:blipFill>
                <a:blip r:embed="rId16"/>
                <a:stretch>
                  <a:fillRect r="-990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51">
                <a:extLst>
                  <a:ext uri="{FF2B5EF4-FFF2-40B4-BE49-F238E27FC236}">
                    <a16:creationId xmlns:a16="http://schemas.microsoft.com/office/drawing/2014/main" id="{753F7CD6-135A-4088-B3AF-07CEBEE15C77}"/>
                  </a:ext>
                </a:extLst>
              </p:cNvPr>
              <p:cNvSpPr txBox="1"/>
              <p:nvPr/>
            </p:nvSpPr>
            <p:spPr>
              <a:xfrm>
                <a:off x="4970595" y="3325809"/>
                <a:ext cx="1215290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TW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b="1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3" name="文字方塊 51">
                <a:extLst>
                  <a:ext uri="{FF2B5EF4-FFF2-40B4-BE49-F238E27FC236}">
                    <a16:creationId xmlns:a16="http://schemas.microsoft.com/office/drawing/2014/main" id="{753F7CD6-135A-4088-B3AF-07CEBEE1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595" y="3325809"/>
                <a:ext cx="1215290" cy="392993"/>
              </a:xfrm>
              <a:prstGeom prst="rect">
                <a:avLst/>
              </a:prstGeom>
              <a:blipFill>
                <a:blip r:embed="rId17"/>
                <a:stretch>
                  <a:fillRect r="-2000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52">
                <a:extLst>
                  <a:ext uri="{FF2B5EF4-FFF2-40B4-BE49-F238E27FC236}">
                    <a16:creationId xmlns:a16="http://schemas.microsoft.com/office/drawing/2014/main" id="{3169D826-11BE-4A69-971C-E671E186CB4F}"/>
                  </a:ext>
                </a:extLst>
              </p:cNvPr>
              <p:cNvSpPr txBox="1"/>
              <p:nvPr/>
            </p:nvSpPr>
            <p:spPr>
              <a:xfrm>
                <a:off x="4956389" y="4989245"/>
                <a:ext cx="1246098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TW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3</m:t>
                          </m:r>
                        </m:sub>
                      </m:sSub>
                      <m:r>
                        <a:rPr lang="en-US" altLang="zh-TW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b="1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4" name="文字方塊 52">
                <a:extLst>
                  <a:ext uri="{FF2B5EF4-FFF2-40B4-BE49-F238E27FC236}">
                    <a16:creationId xmlns:a16="http://schemas.microsoft.com/office/drawing/2014/main" id="{3169D826-11BE-4A69-971C-E671E186C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389" y="4989245"/>
                <a:ext cx="1246098" cy="392993"/>
              </a:xfrm>
              <a:prstGeom prst="rect">
                <a:avLst/>
              </a:prstGeom>
              <a:blipFill>
                <a:blip r:embed="rId18"/>
                <a:stretch>
                  <a:fillRect r="-980"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橢圓 53">
            <a:extLst>
              <a:ext uri="{FF2B5EF4-FFF2-40B4-BE49-F238E27FC236}">
                <a16:creationId xmlns:a16="http://schemas.microsoft.com/office/drawing/2014/main" id="{92E7F128-FFA1-41EB-9205-B980932DE5B8}"/>
              </a:ext>
            </a:extLst>
          </p:cNvPr>
          <p:cNvSpPr/>
          <p:nvPr/>
        </p:nvSpPr>
        <p:spPr>
          <a:xfrm>
            <a:off x="2299554" y="2461515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6" name="直線單箭頭接點 58">
            <a:extLst>
              <a:ext uri="{FF2B5EF4-FFF2-40B4-BE49-F238E27FC236}">
                <a16:creationId xmlns:a16="http://schemas.microsoft.com/office/drawing/2014/main" id="{CA9B0572-DB88-43CA-B8DC-DB38FCF95969}"/>
              </a:ext>
            </a:extLst>
          </p:cNvPr>
          <p:cNvCxnSpPr/>
          <p:nvPr/>
        </p:nvCxnSpPr>
        <p:spPr>
          <a:xfrm>
            <a:off x="3785775" y="3061436"/>
            <a:ext cx="1008308" cy="390738"/>
          </a:xfrm>
          <a:prstGeom prst="straightConnector1">
            <a:avLst/>
          </a:prstGeom>
          <a:noFill/>
          <a:ln w="63500" cap="flat" cmpd="sng" algn="ctr">
            <a:solidFill>
              <a:srgbClr val="4472C4"/>
            </a:solidFill>
            <a:prstDash val="sysDot"/>
            <a:miter lim="800000"/>
            <a:tailEnd type="none"/>
          </a:ln>
          <a:effectLst/>
        </p:spPr>
      </p:cxnSp>
      <p:cxnSp>
        <p:nvCxnSpPr>
          <p:cNvPr id="87" name="直線單箭頭接點 60">
            <a:extLst>
              <a:ext uri="{FF2B5EF4-FFF2-40B4-BE49-F238E27FC236}">
                <a16:creationId xmlns:a16="http://schemas.microsoft.com/office/drawing/2014/main" id="{2D5497CE-035F-4309-8E8F-3C8FE1084BF1}"/>
              </a:ext>
            </a:extLst>
          </p:cNvPr>
          <p:cNvCxnSpPr/>
          <p:nvPr/>
        </p:nvCxnSpPr>
        <p:spPr>
          <a:xfrm>
            <a:off x="3745580" y="3078259"/>
            <a:ext cx="78777" cy="747717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ysDot"/>
            <a:miter lim="800000"/>
            <a:tailEnd type="none"/>
          </a:ln>
          <a:effectLst/>
        </p:spPr>
      </p:cxnSp>
      <p:cxnSp>
        <p:nvCxnSpPr>
          <p:cNvPr id="88" name="直線單箭頭接點 66">
            <a:extLst>
              <a:ext uri="{FF2B5EF4-FFF2-40B4-BE49-F238E27FC236}">
                <a16:creationId xmlns:a16="http://schemas.microsoft.com/office/drawing/2014/main" id="{636DCD4E-10CE-4A91-8951-366FC9CB0140}"/>
              </a:ext>
            </a:extLst>
          </p:cNvPr>
          <p:cNvCxnSpPr/>
          <p:nvPr/>
        </p:nvCxnSpPr>
        <p:spPr>
          <a:xfrm>
            <a:off x="4663055" y="4069546"/>
            <a:ext cx="761038" cy="865748"/>
          </a:xfrm>
          <a:prstGeom prst="straightConnector1">
            <a:avLst/>
          </a:prstGeom>
          <a:noFill/>
          <a:ln w="63500" cap="flat" cmpd="sng" algn="ctr">
            <a:solidFill>
              <a:srgbClr val="4472C4"/>
            </a:solidFill>
            <a:prstDash val="sysDot"/>
            <a:miter lim="800000"/>
            <a:tailEnd type="none"/>
          </a:ln>
          <a:effectLst/>
        </p:spPr>
      </p:cxnSp>
      <p:cxnSp>
        <p:nvCxnSpPr>
          <p:cNvPr id="89" name="直線單箭頭接點 69">
            <a:extLst>
              <a:ext uri="{FF2B5EF4-FFF2-40B4-BE49-F238E27FC236}">
                <a16:creationId xmlns:a16="http://schemas.microsoft.com/office/drawing/2014/main" id="{091B0FEE-13BD-4CCE-8768-FE37C565948F}"/>
              </a:ext>
            </a:extLst>
          </p:cNvPr>
          <p:cNvCxnSpPr/>
          <p:nvPr/>
        </p:nvCxnSpPr>
        <p:spPr>
          <a:xfrm flipH="1">
            <a:off x="3988266" y="4057972"/>
            <a:ext cx="623423" cy="440470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ysDot"/>
            <a:miter lim="800000"/>
            <a:tailEnd type="none"/>
          </a:ln>
          <a:effectLst/>
        </p:spPr>
      </p:cxnSp>
      <p:cxnSp>
        <p:nvCxnSpPr>
          <p:cNvPr id="90" name="直線單箭頭接點 78">
            <a:extLst>
              <a:ext uri="{FF2B5EF4-FFF2-40B4-BE49-F238E27FC236}">
                <a16:creationId xmlns:a16="http://schemas.microsoft.com/office/drawing/2014/main" id="{003AAB29-BA66-4CD3-9569-5978DDB2A25B}"/>
              </a:ext>
            </a:extLst>
          </p:cNvPr>
          <p:cNvCxnSpPr/>
          <p:nvPr/>
        </p:nvCxnSpPr>
        <p:spPr>
          <a:xfrm flipH="1" flipV="1">
            <a:off x="4299977" y="5183605"/>
            <a:ext cx="311713" cy="23507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ysDot"/>
            <a:miter lim="800000"/>
            <a:tailEnd type="none"/>
          </a:ln>
          <a:effectLst/>
        </p:spPr>
      </p:cxnSp>
      <p:cxnSp>
        <p:nvCxnSpPr>
          <p:cNvPr id="91" name="直線單箭頭接點 79">
            <a:extLst>
              <a:ext uri="{FF2B5EF4-FFF2-40B4-BE49-F238E27FC236}">
                <a16:creationId xmlns:a16="http://schemas.microsoft.com/office/drawing/2014/main" id="{6E33EF39-9F8B-4C5A-A81D-E368C4483D82}"/>
              </a:ext>
            </a:extLst>
          </p:cNvPr>
          <p:cNvCxnSpPr/>
          <p:nvPr/>
        </p:nvCxnSpPr>
        <p:spPr>
          <a:xfrm>
            <a:off x="4683909" y="5272480"/>
            <a:ext cx="30800" cy="1044483"/>
          </a:xfrm>
          <a:prstGeom prst="straightConnector1">
            <a:avLst/>
          </a:prstGeom>
          <a:noFill/>
          <a:ln w="63500" cap="flat" cmpd="sng" algn="ctr">
            <a:solidFill>
              <a:srgbClr val="4472C4"/>
            </a:solidFill>
            <a:prstDash val="sysDot"/>
            <a:miter lim="800000"/>
            <a:tailEnd type="none"/>
          </a:ln>
          <a:effectLst/>
        </p:spPr>
      </p:cxnSp>
      <p:cxnSp>
        <p:nvCxnSpPr>
          <p:cNvPr id="93" name="直線單箭頭接點 54">
            <a:extLst>
              <a:ext uri="{FF2B5EF4-FFF2-40B4-BE49-F238E27FC236}">
                <a16:creationId xmlns:a16="http://schemas.microsoft.com/office/drawing/2014/main" id="{88A55863-7D45-42B4-B96E-1B01634A06AB}"/>
              </a:ext>
            </a:extLst>
          </p:cNvPr>
          <p:cNvCxnSpPr/>
          <p:nvPr/>
        </p:nvCxnSpPr>
        <p:spPr>
          <a:xfrm>
            <a:off x="1455533" y="5342058"/>
            <a:ext cx="690196" cy="0"/>
          </a:xfrm>
          <a:prstGeom prst="straightConnector1">
            <a:avLst/>
          </a:prstGeom>
          <a:noFill/>
          <a:ln w="63500" cap="flat" cmpd="sng" algn="ctr">
            <a:solidFill>
              <a:srgbClr val="4472C4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94" name="文字方塊 56">
            <a:extLst>
              <a:ext uri="{FF2B5EF4-FFF2-40B4-BE49-F238E27FC236}">
                <a16:creationId xmlns:a16="http://schemas.microsoft.com/office/drawing/2014/main" id="{CECEBD4A-8B91-4BD2-944F-1B4D5A323D82}"/>
              </a:ext>
            </a:extLst>
          </p:cNvPr>
          <p:cNvSpPr txBox="1"/>
          <p:nvPr/>
        </p:nvSpPr>
        <p:spPr>
          <a:xfrm>
            <a:off x="2159281" y="5101174"/>
            <a:ext cx="1474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上一步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defTabSz="457200"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动量</a:t>
            </a:r>
            <a:endParaRPr lang="zh-TW" altLang="en-US" sz="24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95" name="文字方塊 57">
            <a:extLst>
              <a:ext uri="{FF2B5EF4-FFF2-40B4-BE49-F238E27FC236}">
                <a16:creationId xmlns:a16="http://schemas.microsoft.com/office/drawing/2014/main" id="{02ED5E77-EF4F-4F56-BDE9-6034FCF3BE33}"/>
              </a:ext>
            </a:extLst>
          </p:cNvPr>
          <p:cNvSpPr txBox="1"/>
          <p:nvPr/>
        </p:nvSpPr>
        <p:spPr>
          <a:xfrm>
            <a:off x="1985828" y="1556835"/>
            <a:ext cx="4628298" cy="461665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+mn-ea"/>
              </a:rPr>
              <a:t>动量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rPr>
              <a:t>: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rPr>
              <a:t>上一步的动量减去当前梯度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55">
                <a:extLst>
                  <a:ext uri="{FF2B5EF4-FFF2-40B4-BE49-F238E27FC236}">
                    <a16:creationId xmlns:a16="http://schemas.microsoft.com/office/drawing/2014/main" id="{4CE4ACF5-0243-4363-B1E1-08D02D3D6384}"/>
                  </a:ext>
                </a:extLst>
              </p:cNvPr>
              <p:cNvSpPr txBox="1"/>
              <p:nvPr/>
            </p:nvSpPr>
            <p:spPr>
              <a:xfrm>
                <a:off x="2787445" y="2467068"/>
                <a:ext cx="689088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TW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000" b="1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6" name="文字方塊 55">
                <a:extLst>
                  <a:ext uri="{FF2B5EF4-FFF2-40B4-BE49-F238E27FC236}">
                    <a16:creationId xmlns:a16="http://schemas.microsoft.com/office/drawing/2014/main" id="{4CE4ACF5-0243-4363-B1E1-08D02D3D6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445" y="2467068"/>
                <a:ext cx="689088" cy="392993"/>
              </a:xfrm>
              <a:prstGeom prst="rect">
                <a:avLst/>
              </a:prstGeom>
              <a:blipFill>
                <a:blip r:embed="rId19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59">
                <a:extLst>
                  <a:ext uri="{FF2B5EF4-FFF2-40B4-BE49-F238E27FC236}">
                    <a16:creationId xmlns:a16="http://schemas.microsoft.com/office/drawing/2014/main" id="{702B0365-2517-4D77-99D4-ECE310C675C5}"/>
                  </a:ext>
                </a:extLst>
              </p:cNvPr>
              <p:cNvSpPr txBox="1"/>
              <p:nvPr/>
            </p:nvSpPr>
            <p:spPr>
              <a:xfrm>
                <a:off x="4142086" y="3389342"/>
                <a:ext cx="689088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TW" sz="20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400" b="1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7" name="文字方塊 59">
                <a:extLst>
                  <a:ext uri="{FF2B5EF4-FFF2-40B4-BE49-F238E27FC236}">
                    <a16:creationId xmlns:a16="http://schemas.microsoft.com/office/drawing/2014/main" id="{702B0365-2517-4D77-99D4-ECE310C67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086" y="3389342"/>
                <a:ext cx="689088" cy="392993"/>
              </a:xfrm>
              <a:prstGeom prst="rect">
                <a:avLst/>
              </a:prstGeom>
              <a:blipFill>
                <a:blip r:embed="rId20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61">
                <a:extLst>
                  <a:ext uri="{FF2B5EF4-FFF2-40B4-BE49-F238E27FC236}">
                    <a16:creationId xmlns:a16="http://schemas.microsoft.com/office/drawing/2014/main" id="{545ADE72-6E24-4D48-8E39-A7C0AA717400}"/>
                  </a:ext>
                </a:extLst>
              </p:cNvPr>
              <p:cNvSpPr txBox="1"/>
              <p:nvPr/>
            </p:nvSpPr>
            <p:spPr>
              <a:xfrm>
                <a:off x="4537185" y="4452876"/>
                <a:ext cx="689088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TW" sz="20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400" b="1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8" name="文字方塊 61">
                <a:extLst>
                  <a:ext uri="{FF2B5EF4-FFF2-40B4-BE49-F238E27FC236}">
                    <a16:creationId xmlns:a16="http://schemas.microsoft.com/office/drawing/2014/main" id="{545ADE72-6E24-4D48-8E39-A7C0AA717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185" y="4452876"/>
                <a:ext cx="689088" cy="392993"/>
              </a:xfrm>
              <a:prstGeom prst="rect">
                <a:avLst/>
              </a:prstGeom>
              <a:blipFill>
                <a:blip r:embed="rId21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FE7179E2-0FD0-440A-ACB0-36E4998D56F0}"/>
              </a:ext>
            </a:extLst>
          </p:cNvPr>
          <p:cNvSpPr txBox="1"/>
          <p:nvPr/>
        </p:nvSpPr>
        <p:spPr>
          <a:xfrm>
            <a:off x="6763050" y="5593977"/>
            <a:ext cx="4921781" cy="830997"/>
          </a:xfrm>
          <a:prstGeom prst="rect">
            <a:avLst/>
          </a:prstGeom>
          <a:solidFill>
            <a:srgbClr val="D8D8FF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权向量更新时不仅考虑负梯度方向还同时要考虑上一步的动量</a:t>
            </a:r>
          </a:p>
        </p:txBody>
      </p:sp>
    </p:spTree>
    <p:extLst>
      <p:ext uri="{BB962C8B-B14F-4D97-AF65-F5344CB8AC3E}">
        <p14:creationId xmlns:p14="http://schemas.microsoft.com/office/powerpoint/2010/main" val="2879952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7042CE56-F9A8-4218-AA54-C209EDCC0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1011168"/>
            <a:ext cx="1021862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dirty="0">
                <a:solidFill>
                  <a:srgbClr val="0000FF"/>
                </a:solidFill>
              </a:rPr>
              <a:t>结合动量特性的梯度下降法</a:t>
            </a:r>
            <a:r>
              <a:rPr lang="en-US" altLang="zh-CN" sz="3200" dirty="0">
                <a:solidFill>
                  <a:srgbClr val="0000FF"/>
                </a:solidFill>
              </a:rPr>
              <a:t>(</a:t>
            </a:r>
            <a:r>
              <a:rPr lang="en-US" altLang="zh-CN" sz="2400" i="1" dirty="0">
                <a:solidFill>
                  <a:srgbClr val="000000"/>
                </a:solidFill>
              </a:rPr>
              <a:t>Gradient Descent + Momentum</a:t>
            </a:r>
            <a:r>
              <a:rPr lang="en-US" altLang="zh-CN" sz="3200" dirty="0">
                <a:solidFill>
                  <a:srgbClr val="0000FF"/>
                </a:solidFill>
              </a:rPr>
              <a:t>)</a:t>
            </a:r>
            <a:endParaRPr lang="zh-CN" altLang="en-US" sz="2800" b="1" kern="0" dirty="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34" name="文字方塊 29">
            <a:extLst>
              <a:ext uri="{FF2B5EF4-FFF2-40B4-BE49-F238E27FC236}">
                <a16:creationId xmlns:a16="http://schemas.microsoft.com/office/drawing/2014/main" id="{8B590DA7-B24F-4DA9-B137-13CCA64A606C}"/>
              </a:ext>
            </a:extLst>
          </p:cNvPr>
          <p:cNvSpPr txBox="1"/>
          <p:nvPr/>
        </p:nvSpPr>
        <p:spPr>
          <a:xfrm>
            <a:off x="5216369" y="1737089"/>
            <a:ext cx="5008285" cy="461665"/>
          </a:xfrm>
          <a:prstGeom prst="rect">
            <a:avLst/>
          </a:prstGeom>
          <a:solidFill>
            <a:srgbClr val="62A0DB"/>
          </a:solidFill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zh-CN" altLang="en-US" sz="2400" kern="0" dirty="0">
                <a:solidFill>
                  <a:prstClr val="white"/>
                </a:solidFill>
              </a:rPr>
              <a:t>动量</a:t>
            </a:r>
            <a:r>
              <a:rPr lang="en-US" altLang="zh-TW" sz="2400" kern="0" dirty="0">
                <a:solidFill>
                  <a:prstClr val="white"/>
                </a:solidFill>
              </a:rPr>
              <a:t>: </a:t>
            </a:r>
            <a:r>
              <a:rPr lang="zh-CN" altLang="en-US" sz="2400" kern="0" dirty="0">
                <a:solidFill>
                  <a:prstClr val="white"/>
                </a:solidFill>
              </a:rPr>
              <a:t>当前负梯度与上一步动量之和</a:t>
            </a:r>
            <a:endParaRPr lang="zh-TW" altLang="en-US" sz="2400" kern="0" dirty="0">
              <a:solidFill>
                <a:prstClr val="white"/>
              </a:solidFill>
            </a:endParaRPr>
          </a:p>
        </p:txBody>
      </p:sp>
      <p:cxnSp>
        <p:nvCxnSpPr>
          <p:cNvPr id="35" name="直線接點 51">
            <a:extLst>
              <a:ext uri="{FF2B5EF4-FFF2-40B4-BE49-F238E27FC236}">
                <a16:creationId xmlns:a16="http://schemas.microsoft.com/office/drawing/2014/main" id="{004AE4CB-69D7-4D44-9FBE-3BFC62E52EF4}"/>
              </a:ext>
            </a:extLst>
          </p:cNvPr>
          <p:cNvCxnSpPr/>
          <p:nvPr/>
        </p:nvCxnSpPr>
        <p:spPr>
          <a:xfrm>
            <a:off x="8801745" y="4441687"/>
            <a:ext cx="0" cy="1320416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cxnSp>
        <p:nvCxnSpPr>
          <p:cNvPr id="36" name="直線接點 58">
            <a:extLst>
              <a:ext uri="{FF2B5EF4-FFF2-40B4-BE49-F238E27FC236}">
                <a16:creationId xmlns:a16="http://schemas.microsoft.com/office/drawing/2014/main" id="{B3AA2D42-C24F-4001-B915-8BB694F9BDFB}"/>
              </a:ext>
            </a:extLst>
          </p:cNvPr>
          <p:cNvCxnSpPr/>
          <p:nvPr/>
        </p:nvCxnSpPr>
        <p:spPr>
          <a:xfrm>
            <a:off x="4904130" y="4441687"/>
            <a:ext cx="0" cy="1332363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cxnSp>
        <p:nvCxnSpPr>
          <p:cNvPr id="38" name="直線接點 40">
            <a:extLst>
              <a:ext uri="{FF2B5EF4-FFF2-40B4-BE49-F238E27FC236}">
                <a16:creationId xmlns:a16="http://schemas.microsoft.com/office/drawing/2014/main" id="{A12CCFF2-9234-4908-AC59-298ADB77194E}"/>
              </a:ext>
            </a:extLst>
          </p:cNvPr>
          <p:cNvCxnSpPr/>
          <p:nvPr/>
        </p:nvCxnSpPr>
        <p:spPr>
          <a:xfrm>
            <a:off x="7001670" y="5168932"/>
            <a:ext cx="0" cy="605118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sp>
        <p:nvSpPr>
          <p:cNvPr id="39" name="手繪多邊形 3">
            <a:extLst>
              <a:ext uri="{FF2B5EF4-FFF2-40B4-BE49-F238E27FC236}">
                <a16:creationId xmlns:a16="http://schemas.microsoft.com/office/drawing/2014/main" id="{F4E20C1E-2FFE-4725-9CA7-0B0A66671A66}"/>
              </a:ext>
            </a:extLst>
          </p:cNvPr>
          <p:cNvSpPr/>
          <p:nvPr/>
        </p:nvSpPr>
        <p:spPr>
          <a:xfrm>
            <a:off x="2714661" y="2246584"/>
            <a:ext cx="775481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304044 w 7754816"/>
              <a:gd name="connsiteY3" fmla="*/ 3202633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304044 w 7754816"/>
              <a:gd name="connsiteY3" fmla="*/ 3202633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470552" y="1888951"/>
                  <a:pt x="1019908" y="2356339"/>
                </a:cubicBezTo>
                <a:cubicBezTo>
                  <a:pt x="1569264" y="2823727"/>
                  <a:pt x="2748783" y="2663279"/>
                  <a:pt x="3296139" y="2804328"/>
                </a:cubicBezTo>
                <a:cubicBezTo>
                  <a:pt x="3843495" y="2945377"/>
                  <a:pt x="3781716" y="3192725"/>
                  <a:pt x="4304044" y="3202633"/>
                </a:cubicBezTo>
                <a:cubicBezTo>
                  <a:pt x="4826372" y="3212541"/>
                  <a:pt x="5427087" y="2737711"/>
                  <a:pt x="5820508" y="2602523"/>
                </a:cubicBezTo>
                <a:cubicBezTo>
                  <a:pt x="6213929" y="2467335"/>
                  <a:pt x="6374424" y="2159977"/>
                  <a:pt x="6664570" y="2391508"/>
                </a:cubicBezTo>
                <a:cubicBezTo>
                  <a:pt x="6954716" y="26230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5" name="直線單箭頭接點 6">
            <a:extLst>
              <a:ext uri="{FF2B5EF4-FFF2-40B4-BE49-F238E27FC236}">
                <a16:creationId xmlns:a16="http://schemas.microsoft.com/office/drawing/2014/main" id="{7B6DEB4B-17A5-4AE3-9C04-DCEA8CD7CA3A}"/>
              </a:ext>
            </a:extLst>
          </p:cNvPr>
          <p:cNvCxnSpPr/>
          <p:nvPr/>
        </p:nvCxnSpPr>
        <p:spPr>
          <a:xfrm>
            <a:off x="2418654" y="5789128"/>
            <a:ext cx="8050824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直線單箭頭接點 7">
            <a:extLst>
              <a:ext uri="{FF2B5EF4-FFF2-40B4-BE49-F238E27FC236}">
                <a16:creationId xmlns:a16="http://schemas.microsoft.com/office/drawing/2014/main" id="{F00BB461-42D8-4CC3-8A52-5348F2F8D23B}"/>
              </a:ext>
            </a:extLst>
          </p:cNvPr>
          <p:cNvCxnSpPr/>
          <p:nvPr/>
        </p:nvCxnSpPr>
        <p:spPr>
          <a:xfrm flipV="1">
            <a:off x="2418654" y="2278082"/>
            <a:ext cx="0" cy="3511046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文字方塊 8">
            <a:extLst>
              <a:ext uri="{FF2B5EF4-FFF2-40B4-BE49-F238E27FC236}">
                <a16:creationId xmlns:a16="http://schemas.microsoft.com/office/drawing/2014/main" id="{E445F53A-3CAF-4057-A1AD-B01988CE896B}"/>
              </a:ext>
            </a:extLst>
          </p:cNvPr>
          <p:cNvSpPr txBox="1"/>
          <p:nvPr/>
        </p:nvSpPr>
        <p:spPr>
          <a:xfrm>
            <a:off x="2005191" y="1832172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loss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4" name="橢圓 14">
            <a:extLst>
              <a:ext uri="{FF2B5EF4-FFF2-40B4-BE49-F238E27FC236}">
                <a16:creationId xmlns:a16="http://schemas.microsoft.com/office/drawing/2014/main" id="{6F201D4C-3000-48FD-8168-60741E687360}"/>
              </a:ext>
            </a:extLst>
          </p:cNvPr>
          <p:cNvSpPr/>
          <p:nvPr/>
        </p:nvSpPr>
        <p:spPr>
          <a:xfrm>
            <a:off x="6690355" y="4852409"/>
            <a:ext cx="633046" cy="633046"/>
          </a:xfrm>
          <a:prstGeom prst="ellipse">
            <a:avLst/>
          </a:prstGeom>
          <a:solidFill>
            <a:srgbClr val="A5A5A5">
              <a:lumMod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橢圓 17">
            <a:extLst>
              <a:ext uri="{FF2B5EF4-FFF2-40B4-BE49-F238E27FC236}">
                <a16:creationId xmlns:a16="http://schemas.microsoft.com/office/drawing/2014/main" id="{76600982-FD9A-4B8F-A8B1-01374BFA40BF}"/>
              </a:ext>
            </a:extLst>
          </p:cNvPr>
          <p:cNvSpPr/>
          <p:nvPr/>
        </p:nvSpPr>
        <p:spPr>
          <a:xfrm>
            <a:off x="2819721" y="2278082"/>
            <a:ext cx="633046" cy="633046"/>
          </a:xfrm>
          <a:prstGeom prst="ellipse">
            <a:avLst/>
          </a:prstGeom>
          <a:solidFill>
            <a:srgbClr val="A5A5A5">
              <a:lumMod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6" name="直線單箭頭接點 33">
            <a:extLst>
              <a:ext uri="{FF2B5EF4-FFF2-40B4-BE49-F238E27FC236}">
                <a16:creationId xmlns:a16="http://schemas.microsoft.com/office/drawing/2014/main" id="{30E1AD3E-7EAD-457D-8364-AB3629300B77}"/>
              </a:ext>
            </a:extLst>
          </p:cNvPr>
          <p:cNvCxnSpPr/>
          <p:nvPr/>
        </p:nvCxnSpPr>
        <p:spPr>
          <a:xfrm flipV="1">
            <a:off x="3247327" y="5952640"/>
            <a:ext cx="591707" cy="0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直線單箭頭接點 34">
            <a:extLst>
              <a:ext uri="{FF2B5EF4-FFF2-40B4-BE49-F238E27FC236}">
                <a16:creationId xmlns:a16="http://schemas.microsoft.com/office/drawing/2014/main" id="{3F9D3CFD-31F6-4C09-BAA2-8117A44AE9B7}"/>
              </a:ext>
            </a:extLst>
          </p:cNvPr>
          <p:cNvCxnSpPr/>
          <p:nvPr/>
        </p:nvCxnSpPr>
        <p:spPr>
          <a:xfrm>
            <a:off x="3247327" y="5632356"/>
            <a:ext cx="618998" cy="0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8" name="橢圓 54">
            <a:extLst>
              <a:ext uri="{FF2B5EF4-FFF2-40B4-BE49-F238E27FC236}">
                <a16:creationId xmlns:a16="http://schemas.microsoft.com/office/drawing/2014/main" id="{4A971652-506A-4569-8AB3-492C8265528C}"/>
              </a:ext>
            </a:extLst>
          </p:cNvPr>
          <p:cNvSpPr/>
          <p:nvPr/>
        </p:nvSpPr>
        <p:spPr>
          <a:xfrm>
            <a:off x="8476451" y="4043528"/>
            <a:ext cx="633046" cy="633046"/>
          </a:xfrm>
          <a:prstGeom prst="ellipse">
            <a:avLst/>
          </a:prstGeom>
          <a:solidFill>
            <a:srgbClr val="A5A5A5">
              <a:lumMod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0" name="直線單箭頭接點 57">
            <a:extLst>
              <a:ext uri="{FF2B5EF4-FFF2-40B4-BE49-F238E27FC236}">
                <a16:creationId xmlns:a16="http://schemas.microsoft.com/office/drawing/2014/main" id="{92E42960-8579-4C5D-BA49-5B7F62723E5C}"/>
              </a:ext>
            </a:extLst>
          </p:cNvPr>
          <p:cNvCxnSpPr/>
          <p:nvPr/>
        </p:nvCxnSpPr>
        <p:spPr>
          <a:xfrm flipH="1">
            <a:off x="8305830" y="5613351"/>
            <a:ext cx="459122" cy="0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1" name="直線單箭頭接點 63">
            <a:extLst>
              <a:ext uri="{FF2B5EF4-FFF2-40B4-BE49-F238E27FC236}">
                <a16:creationId xmlns:a16="http://schemas.microsoft.com/office/drawing/2014/main" id="{F1F46827-2DDD-4D19-8AB1-7096D1E4CFC8}"/>
              </a:ext>
            </a:extLst>
          </p:cNvPr>
          <p:cNvCxnSpPr/>
          <p:nvPr/>
        </p:nvCxnSpPr>
        <p:spPr>
          <a:xfrm>
            <a:off x="8870980" y="5935242"/>
            <a:ext cx="342708" cy="4198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2" name="文字方塊 67">
            <a:extLst>
              <a:ext uri="{FF2B5EF4-FFF2-40B4-BE49-F238E27FC236}">
                <a16:creationId xmlns:a16="http://schemas.microsoft.com/office/drawing/2014/main" id="{C019A543-3BF7-4BB3-9F53-3FDA58B5CAD4}"/>
              </a:ext>
            </a:extLst>
          </p:cNvPr>
          <p:cNvSpPr txBox="1"/>
          <p:nvPr/>
        </p:nvSpPr>
        <p:spPr>
          <a:xfrm>
            <a:off x="6029354" y="6167562"/>
            <a:ext cx="191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zh-TW" altLang="en-US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𝜕</a:t>
            </a:r>
            <a:r>
              <a:rPr lang="en-US" altLang="zh-TW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𝐿</a:t>
            </a:r>
            <a:r>
              <a:rPr lang="zh-TW" altLang="en-US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∕𝜕</a:t>
            </a:r>
            <a:r>
              <a:rPr lang="en-US" altLang="zh-TW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𝑤</a:t>
            </a:r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 = 0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3" name="橢圓 36">
            <a:extLst>
              <a:ext uri="{FF2B5EF4-FFF2-40B4-BE49-F238E27FC236}">
                <a16:creationId xmlns:a16="http://schemas.microsoft.com/office/drawing/2014/main" id="{C5BFE55F-A1FE-4515-8A17-39E29BF60092}"/>
              </a:ext>
            </a:extLst>
          </p:cNvPr>
          <p:cNvSpPr/>
          <p:nvPr/>
        </p:nvSpPr>
        <p:spPr>
          <a:xfrm>
            <a:off x="4572910" y="4283274"/>
            <a:ext cx="633046" cy="633046"/>
          </a:xfrm>
          <a:prstGeom prst="ellipse">
            <a:avLst/>
          </a:prstGeom>
          <a:solidFill>
            <a:srgbClr val="A5A5A5">
              <a:lumMod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4" name="直線單箭頭接點 37">
            <a:extLst>
              <a:ext uri="{FF2B5EF4-FFF2-40B4-BE49-F238E27FC236}">
                <a16:creationId xmlns:a16="http://schemas.microsoft.com/office/drawing/2014/main" id="{56D54254-A1F7-47A5-84EE-1EB904E5ACDF}"/>
              </a:ext>
            </a:extLst>
          </p:cNvPr>
          <p:cNvCxnSpPr/>
          <p:nvPr/>
        </p:nvCxnSpPr>
        <p:spPr>
          <a:xfrm>
            <a:off x="5040111" y="5616070"/>
            <a:ext cx="339830" cy="0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5" name="直線單箭頭接點 38">
            <a:extLst>
              <a:ext uri="{FF2B5EF4-FFF2-40B4-BE49-F238E27FC236}">
                <a16:creationId xmlns:a16="http://schemas.microsoft.com/office/drawing/2014/main" id="{3825D48F-7DCD-4857-98D1-A057545E3157}"/>
              </a:ext>
            </a:extLst>
          </p:cNvPr>
          <p:cNvCxnSpPr>
            <a:cxnSpLocks/>
          </p:cNvCxnSpPr>
          <p:nvPr/>
        </p:nvCxnSpPr>
        <p:spPr>
          <a:xfrm>
            <a:off x="5379941" y="5629047"/>
            <a:ext cx="649413" cy="0"/>
          </a:xfrm>
          <a:prstGeom prst="straightConnector1">
            <a:avLst/>
          </a:prstGeom>
          <a:noFill/>
          <a:ln w="63500" cap="flat" cmpd="sng" algn="ctr">
            <a:solidFill>
              <a:srgbClr val="4472C4"/>
            </a:solidFill>
            <a:prstDash val="sysDot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66" name="直線單箭頭接點 39">
            <a:extLst>
              <a:ext uri="{FF2B5EF4-FFF2-40B4-BE49-F238E27FC236}">
                <a16:creationId xmlns:a16="http://schemas.microsoft.com/office/drawing/2014/main" id="{74813473-6E8E-4AE9-A7A1-50331B6B00A1}"/>
              </a:ext>
            </a:extLst>
          </p:cNvPr>
          <p:cNvCxnSpPr/>
          <p:nvPr/>
        </p:nvCxnSpPr>
        <p:spPr>
          <a:xfrm>
            <a:off x="7132590" y="5967549"/>
            <a:ext cx="777246" cy="0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直線接點 42">
            <a:extLst>
              <a:ext uri="{FF2B5EF4-FFF2-40B4-BE49-F238E27FC236}">
                <a16:creationId xmlns:a16="http://schemas.microsoft.com/office/drawing/2014/main" id="{656E02AD-75CF-4799-AF05-B2A8DDFF2455}"/>
              </a:ext>
            </a:extLst>
          </p:cNvPr>
          <p:cNvCxnSpPr/>
          <p:nvPr/>
        </p:nvCxnSpPr>
        <p:spPr>
          <a:xfrm>
            <a:off x="3117085" y="2865620"/>
            <a:ext cx="0" cy="3038791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sp>
        <p:nvSpPr>
          <p:cNvPr id="68" name="橢圓 45">
            <a:extLst>
              <a:ext uri="{FF2B5EF4-FFF2-40B4-BE49-F238E27FC236}">
                <a16:creationId xmlns:a16="http://schemas.microsoft.com/office/drawing/2014/main" id="{67E40DE8-0053-4180-B923-2608216E73C0}"/>
              </a:ext>
            </a:extLst>
          </p:cNvPr>
          <p:cNvSpPr/>
          <p:nvPr/>
        </p:nvSpPr>
        <p:spPr>
          <a:xfrm>
            <a:off x="3031210" y="5686291"/>
            <a:ext cx="216117" cy="2161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9" name="橢圓 46">
            <a:extLst>
              <a:ext uri="{FF2B5EF4-FFF2-40B4-BE49-F238E27FC236}">
                <a16:creationId xmlns:a16="http://schemas.microsoft.com/office/drawing/2014/main" id="{F2CD4394-6F09-414E-B1D2-23ABA41D148F}"/>
              </a:ext>
            </a:extLst>
          </p:cNvPr>
          <p:cNvSpPr/>
          <p:nvPr/>
        </p:nvSpPr>
        <p:spPr>
          <a:xfrm>
            <a:off x="4796072" y="5685957"/>
            <a:ext cx="216117" cy="2161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0" name="橢圓 48">
            <a:extLst>
              <a:ext uri="{FF2B5EF4-FFF2-40B4-BE49-F238E27FC236}">
                <a16:creationId xmlns:a16="http://schemas.microsoft.com/office/drawing/2014/main" id="{D3AE06E0-795C-490D-A209-0851C6539D21}"/>
              </a:ext>
            </a:extLst>
          </p:cNvPr>
          <p:cNvSpPr/>
          <p:nvPr/>
        </p:nvSpPr>
        <p:spPr>
          <a:xfrm>
            <a:off x="6916473" y="5703249"/>
            <a:ext cx="216117" cy="2161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1" name="橢圓 49">
            <a:extLst>
              <a:ext uri="{FF2B5EF4-FFF2-40B4-BE49-F238E27FC236}">
                <a16:creationId xmlns:a16="http://schemas.microsoft.com/office/drawing/2014/main" id="{269DCBDF-4499-43F5-AA24-8BC438DB2560}"/>
              </a:ext>
            </a:extLst>
          </p:cNvPr>
          <p:cNvSpPr/>
          <p:nvPr/>
        </p:nvSpPr>
        <p:spPr>
          <a:xfrm>
            <a:off x="8703027" y="5667624"/>
            <a:ext cx="216117" cy="2161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82" name="群組 77">
            <a:extLst>
              <a:ext uri="{FF2B5EF4-FFF2-40B4-BE49-F238E27FC236}">
                <a16:creationId xmlns:a16="http://schemas.microsoft.com/office/drawing/2014/main" id="{8876AD52-9E5C-4DB9-9121-050EED36069B}"/>
              </a:ext>
            </a:extLst>
          </p:cNvPr>
          <p:cNvGrpSpPr/>
          <p:nvPr/>
        </p:nvGrpSpPr>
        <p:grpSpPr>
          <a:xfrm>
            <a:off x="5384647" y="2592997"/>
            <a:ext cx="3968486" cy="1363780"/>
            <a:chOff x="4244734" y="2308754"/>
            <a:chExt cx="3968486" cy="1363780"/>
          </a:xfrm>
        </p:grpSpPr>
        <p:cxnSp>
          <p:nvCxnSpPr>
            <p:cNvPr id="83" name="直線單箭頭接點 27">
              <a:extLst>
                <a:ext uri="{FF2B5EF4-FFF2-40B4-BE49-F238E27FC236}">
                  <a16:creationId xmlns:a16="http://schemas.microsoft.com/office/drawing/2014/main" id="{3A2C2827-27A7-4AAE-84A4-6B82071101E7}"/>
                </a:ext>
              </a:extLst>
            </p:cNvPr>
            <p:cNvCxnSpPr/>
            <p:nvPr/>
          </p:nvCxnSpPr>
          <p:spPr>
            <a:xfrm>
              <a:off x="4257783" y="3482737"/>
              <a:ext cx="690196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4" name="直線單箭頭接點 28">
              <a:extLst>
                <a:ext uri="{FF2B5EF4-FFF2-40B4-BE49-F238E27FC236}">
                  <a16:creationId xmlns:a16="http://schemas.microsoft.com/office/drawing/2014/main" id="{E2CB17D5-29A1-4EC1-9443-6F493852CE5B}"/>
                </a:ext>
              </a:extLst>
            </p:cNvPr>
            <p:cNvCxnSpPr/>
            <p:nvPr/>
          </p:nvCxnSpPr>
          <p:spPr>
            <a:xfrm>
              <a:off x="4244734" y="2561247"/>
              <a:ext cx="690196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30">
                  <a:extLst>
                    <a:ext uri="{FF2B5EF4-FFF2-40B4-BE49-F238E27FC236}">
                      <a16:creationId xmlns:a16="http://schemas.microsoft.com/office/drawing/2014/main" id="{6AFB09D4-842A-4546-9BB7-621809C7921C}"/>
                    </a:ext>
                  </a:extLst>
                </p:cNvPr>
                <p:cNvSpPr txBox="1"/>
                <p:nvPr/>
              </p:nvSpPr>
              <p:spPr>
                <a:xfrm>
                  <a:off x="4947979" y="2308754"/>
                  <a:ext cx="326524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</a:rPr>
                    <a:t>Negative of </a:t>
                  </a:r>
                  <a14:m>
                    <m:oMath xmlns:m="http://schemas.openxmlformats.org/officeDocument/2006/math">
                      <m:r>
                        <a:rPr kumimoji="0" lang="zh-TW" altLang="en-US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kumimoji="0" lang="en-US" altLang="zh-TW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kumimoji="0" lang="zh-TW" altLang="en-US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kumimoji="0" lang="zh-TW" altLang="en-US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kumimoji="0" lang="en-US" altLang="zh-TW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31" name="文字方塊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7979" y="2308754"/>
                  <a:ext cx="3265241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991" t="-10667" b="-3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直線單箭頭接點 31">
              <a:extLst>
                <a:ext uri="{FF2B5EF4-FFF2-40B4-BE49-F238E27FC236}">
                  <a16:creationId xmlns:a16="http://schemas.microsoft.com/office/drawing/2014/main" id="{50275B48-660E-4F63-B0DF-921591072195}"/>
                </a:ext>
              </a:extLst>
            </p:cNvPr>
            <p:cNvCxnSpPr/>
            <p:nvPr/>
          </p:nvCxnSpPr>
          <p:spPr>
            <a:xfrm>
              <a:off x="4257783" y="3038871"/>
              <a:ext cx="690196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4472C4"/>
              </a:solidFill>
              <a:prstDash val="sysDot"/>
              <a:miter lim="800000"/>
              <a:headEnd type="none" w="med" len="med"/>
              <a:tailEnd type="triangle" w="med" len="med"/>
            </a:ln>
            <a:effectLst/>
          </p:spPr>
        </p:cxnSp>
        <p:sp>
          <p:nvSpPr>
            <p:cNvPr id="87" name="文字方塊 32">
              <a:extLst>
                <a:ext uri="{FF2B5EF4-FFF2-40B4-BE49-F238E27FC236}">
                  <a16:creationId xmlns:a16="http://schemas.microsoft.com/office/drawing/2014/main" id="{1E10C2B7-B6E3-456F-ADC5-086E8B2C4326}"/>
                </a:ext>
              </a:extLst>
            </p:cNvPr>
            <p:cNvSpPr txBox="1"/>
            <p:nvPr/>
          </p:nvSpPr>
          <p:spPr>
            <a:xfrm>
              <a:off x="4955188" y="2754441"/>
              <a:ext cx="2561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rPr>
                <a:t>Last Movement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88" name="文字方塊 53">
              <a:extLst>
                <a:ext uri="{FF2B5EF4-FFF2-40B4-BE49-F238E27FC236}">
                  <a16:creationId xmlns:a16="http://schemas.microsoft.com/office/drawing/2014/main" id="{D0970279-AF52-4C24-AD4A-1F740901781C}"/>
                </a:ext>
              </a:extLst>
            </p:cNvPr>
            <p:cNvSpPr txBox="1"/>
            <p:nvPr/>
          </p:nvSpPr>
          <p:spPr>
            <a:xfrm>
              <a:off x="4947979" y="3210869"/>
              <a:ext cx="2561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rPr>
                <a:t>Real Movement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cxnSp>
        <p:nvCxnSpPr>
          <p:cNvPr id="89" name="直線單箭頭接點 61">
            <a:extLst>
              <a:ext uri="{FF2B5EF4-FFF2-40B4-BE49-F238E27FC236}">
                <a16:creationId xmlns:a16="http://schemas.microsoft.com/office/drawing/2014/main" id="{45659AC6-CDA6-4618-A9B1-3158997DB022}"/>
              </a:ext>
            </a:extLst>
          </p:cNvPr>
          <p:cNvCxnSpPr/>
          <p:nvPr/>
        </p:nvCxnSpPr>
        <p:spPr>
          <a:xfrm>
            <a:off x="7132590" y="5659831"/>
            <a:ext cx="777246" cy="0"/>
          </a:xfrm>
          <a:prstGeom prst="straightConnector1">
            <a:avLst/>
          </a:prstGeom>
          <a:noFill/>
          <a:ln w="63500" cap="flat" cmpd="sng" algn="ctr">
            <a:solidFill>
              <a:srgbClr val="4472C4"/>
            </a:solidFill>
            <a:prstDash val="sysDot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90" name="直線單箭頭接點 66">
            <a:extLst>
              <a:ext uri="{FF2B5EF4-FFF2-40B4-BE49-F238E27FC236}">
                <a16:creationId xmlns:a16="http://schemas.microsoft.com/office/drawing/2014/main" id="{ED2FDF73-2B0B-42D0-8001-EA718685359E}"/>
              </a:ext>
            </a:extLst>
          </p:cNvPr>
          <p:cNvCxnSpPr/>
          <p:nvPr/>
        </p:nvCxnSpPr>
        <p:spPr>
          <a:xfrm>
            <a:off x="8846910" y="5610440"/>
            <a:ext cx="652424" cy="11198"/>
          </a:xfrm>
          <a:prstGeom prst="straightConnector1">
            <a:avLst/>
          </a:prstGeom>
          <a:noFill/>
          <a:ln w="63500" cap="flat" cmpd="sng" algn="ctr">
            <a:solidFill>
              <a:srgbClr val="4472C4"/>
            </a:solidFill>
            <a:prstDash val="sysDot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91" name="直線單箭頭接點 68">
            <a:extLst>
              <a:ext uri="{FF2B5EF4-FFF2-40B4-BE49-F238E27FC236}">
                <a16:creationId xmlns:a16="http://schemas.microsoft.com/office/drawing/2014/main" id="{B16F8E95-3863-4AE1-8197-591D56706D4D}"/>
              </a:ext>
            </a:extLst>
          </p:cNvPr>
          <p:cNvCxnSpPr>
            <a:cxnSpLocks/>
          </p:cNvCxnSpPr>
          <p:nvPr/>
        </p:nvCxnSpPr>
        <p:spPr>
          <a:xfrm>
            <a:off x="5070866" y="5957386"/>
            <a:ext cx="958488" cy="0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77712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7042CE56-F9A8-4218-AA54-C209EDCC0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1011168"/>
            <a:ext cx="1021862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srgbClr val="0000FF"/>
                </a:solidFill>
              </a:rPr>
              <a:t>Adam: </a:t>
            </a:r>
            <a:r>
              <a:rPr lang="en-US" altLang="zh-CN" sz="3200" dirty="0" err="1">
                <a:solidFill>
                  <a:srgbClr val="0000FF"/>
                </a:solidFill>
              </a:rPr>
              <a:t>RMSProp</a:t>
            </a:r>
            <a:r>
              <a:rPr lang="en-US" altLang="zh-CN" sz="3200" dirty="0">
                <a:solidFill>
                  <a:srgbClr val="0000FF"/>
                </a:solidFill>
              </a:rPr>
              <a:t> + Momentum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2" name="圖片 6">
            <a:extLst>
              <a:ext uri="{FF2B5EF4-FFF2-40B4-BE49-F238E27FC236}">
                <a16:creationId xmlns:a16="http://schemas.microsoft.com/office/drawing/2014/main" id="{DF20742A-7EF7-4036-9121-199A868DC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430" y="1595943"/>
            <a:ext cx="8092324" cy="47985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3" name="文字方塊 3">
            <a:extLst>
              <a:ext uri="{FF2B5EF4-FFF2-40B4-BE49-F238E27FC236}">
                <a16:creationId xmlns:a16="http://schemas.microsoft.com/office/drawing/2014/main" id="{57D559D2-325B-4E02-9D40-2C3A602803FE}"/>
              </a:ext>
            </a:extLst>
          </p:cNvPr>
          <p:cNvSpPr txBox="1"/>
          <p:nvPr/>
        </p:nvSpPr>
        <p:spPr>
          <a:xfrm>
            <a:off x="5916765" y="3545742"/>
            <a:ext cx="2809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for momentum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4" name="文字方塊 8">
            <a:extLst>
              <a:ext uri="{FF2B5EF4-FFF2-40B4-BE49-F238E27FC236}">
                <a16:creationId xmlns:a16="http://schemas.microsoft.com/office/drawing/2014/main" id="{3A864DF2-0B4C-4F69-93CD-ED78B7CA31D5}"/>
              </a:ext>
            </a:extLst>
          </p:cNvPr>
          <p:cNvSpPr txBox="1"/>
          <p:nvPr/>
        </p:nvSpPr>
        <p:spPr>
          <a:xfrm>
            <a:off x="5916765" y="3911510"/>
            <a:ext cx="1895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for </a:t>
            </a:r>
            <a:r>
              <a:rPr lang="en-US" altLang="zh-TW" sz="2400" dirty="0" err="1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RMSprop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47" name="直線單箭頭接點 9">
            <a:extLst>
              <a:ext uri="{FF2B5EF4-FFF2-40B4-BE49-F238E27FC236}">
                <a16:creationId xmlns:a16="http://schemas.microsoft.com/office/drawing/2014/main" id="{7576BF01-9CE5-429B-A07D-A7D3E4E61258}"/>
              </a:ext>
            </a:extLst>
          </p:cNvPr>
          <p:cNvCxnSpPr>
            <a:endCxn id="43" idx="1"/>
          </p:cNvCxnSpPr>
          <p:nvPr/>
        </p:nvCxnSpPr>
        <p:spPr>
          <a:xfrm>
            <a:off x="5625217" y="3726842"/>
            <a:ext cx="291548" cy="49733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8" name="直線單箭頭接點 10">
            <a:extLst>
              <a:ext uri="{FF2B5EF4-FFF2-40B4-BE49-F238E27FC236}">
                <a16:creationId xmlns:a16="http://schemas.microsoft.com/office/drawing/2014/main" id="{EF19742A-4B2C-4170-88D7-E5293B479779}"/>
              </a:ext>
            </a:extLst>
          </p:cNvPr>
          <p:cNvCxnSpPr>
            <a:endCxn id="44" idx="1"/>
          </p:cNvCxnSpPr>
          <p:nvPr/>
        </p:nvCxnSpPr>
        <p:spPr>
          <a:xfrm>
            <a:off x="5625217" y="3957675"/>
            <a:ext cx="291548" cy="184668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421491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84794" y="366437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621558" y="1190444"/>
            <a:ext cx="6479002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119A0-E9A4-4E81-8AEB-8A0C5137CE86}"/>
              </a:ext>
            </a:extLst>
          </p:cNvPr>
          <p:cNvCxnSpPr>
            <a:cxnSpLocks/>
          </p:cNvCxnSpPr>
          <p:nvPr/>
        </p:nvCxnSpPr>
        <p:spPr>
          <a:xfrm flipH="1">
            <a:off x="5324509" y="1900495"/>
            <a:ext cx="306057" cy="2404755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31A8AED-62B5-4287-8C63-8FAEA2852448}"/>
              </a:ext>
            </a:extLst>
          </p:cNvPr>
          <p:cNvCxnSpPr>
            <a:cxnSpLocks/>
          </p:cNvCxnSpPr>
          <p:nvPr/>
        </p:nvCxnSpPr>
        <p:spPr>
          <a:xfrm flipH="1" flipV="1">
            <a:off x="5429859" y="6136103"/>
            <a:ext cx="752918" cy="101613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20">
            <a:extLst>
              <a:ext uri="{FF2B5EF4-FFF2-40B4-BE49-F238E27FC236}">
                <a16:creationId xmlns:a16="http://schemas.microsoft.com/office/drawing/2014/main" id="{4B374CE1-3170-4C2C-9C25-7E9827B95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2" y="759253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399D6850-EFFF-4B5F-A0C0-B5FD46D60BED}"/>
              </a:ext>
            </a:extLst>
          </p:cNvPr>
          <p:cNvSpPr/>
          <p:nvPr/>
        </p:nvSpPr>
        <p:spPr>
          <a:xfrm>
            <a:off x="3642115" y="4487829"/>
            <a:ext cx="1642456" cy="633168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EC063C74-CBDD-4C79-BEF7-FBF670FFB184}"/>
              </a:ext>
            </a:extLst>
          </p:cNvPr>
          <p:cNvSpPr/>
          <p:nvPr/>
        </p:nvSpPr>
        <p:spPr>
          <a:xfrm>
            <a:off x="5878207" y="1282473"/>
            <a:ext cx="6038767" cy="4860000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0" name="TextBox 20">
            <a:extLst>
              <a:ext uri="{FF2B5EF4-FFF2-40B4-BE49-F238E27FC236}">
                <a16:creationId xmlns:a16="http://schemas.microsoft.com/office/drawing/2014/main" id="{44244B65-19AD-4CEC-855F-1FD4B645E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8964" y="1405438"/>
            <a:ext cx="61282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梯度下降法：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61C3DB1-1836-4EAA-954A-05E32B07304D}"/>
                  </a:ext>
                </a:extLst>
              </p:cNvPr>
              <p:cNvSpPr/>
              <p:nvPr/>
            </p:nvSpPr>
            <p:spPr>
              <a:xfrm>
                <a:off x="6851800" y="1652799"/>
                <a:ext cx="4532586" cy="12174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∇</m:t>
                          </m:r>
                          <m: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  <m:r>
                        <a:rPr kumimoji="0" lang="en-US" altLang="zh-CN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6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6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7E00C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sSub>
                            <m:sSubPr>
                              <m:ctrlP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61C3DB1-1836-4EAA-954A-05E32B073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800" y="1652799"/>
                <a:ext cx="4532586" cy="12174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20">
                <a:extLst>
                  <a:ext uri="{FF2B5EF4-FFF2-40B4-BE49-F238E27FC236}">
                    <a16:creationId xmlns:a16="http://schemas.microsoft.com/office/drawing/2014/main" id="{B4DFCEB8-3066-42CD-9298-71643DB71D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6915" y="3580878"/>
                <a:ext cx="6128226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问题</a:t>
                </a:r>
                <a:r>
                  <a:rPr kumimoji="0" lang="en-US" altLang="zh-CN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1</a:t>
                </a:r>
                <a:r>
                  <a:rPr kumimoji="0" lang="zh-CN" alt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：学习率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zh-TW" alt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</m:oMath>
                </a14:m>
                <a:r>
                  <a:rPr kumimoji="0" lang="zh-CN" alt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如何取值？</a:t>
                </a:r>
              </a:p>
            </p:txBody>
          </p:sp>
        </mc:Choice>
        <mc:Fallback xmlns="">
          <p:sp>
            <p:nvSpPr>
              <p:cNvPr id="58" name="TextBox 20">
                <a:extLst>
                  <a:ext uri="{FF2B5EF4-FFF2-40B4-BE49-F238E27FC236}">
                    <a16:creationId xmlns:a16="http://schemas.microsoft.com/office/drawing/2014/main" id="{B4DFCEB8-3066-42CD-9298-71643DB71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6915" y="3580878"/>
                <a:ext cx="6128226" cy="523220"/>
              </a:xfrm>
              <a:prstGeom prst="rect">
                <a:avLst/>
              </a:prstGeom>
              <a:blipFill>
                <a:blip r:embed="rId11"/>
                <a:stretch>
                  <a:fillRect l="-1791" t="-12791" b="-313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20">
            <a:extLst>
              <a:ext uri="{FF2B5EF4-FFF2-40B4-BE49-F238E27FC236}">
                <a16:creationId xmlns:a16="http://schemas.microsoft.com/office/drawing/2014/main" id="{521512F1-9770-4AC5-9216-03FDDF136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0161" y="4120661"/>
            <a:ext cx="61282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问题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：梯度为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0</a:t>
            </a: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就能得到最佳解？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28">
                <a:extLst>
                  <a:ext uri="{FF2B5EF4-FFF2-40B4-BE49-F238E27FC236}">
                    <a16:creationId xmlns:a16="http://schemas.microsoft.com/office/drawing/2014/main" id="{4D9FA91D-2567-452B-9EB7-E83AE1BF97AB}"/>
                  </a:ext>
                </a:extLst>
              </p:cNvPr>
              <p:cNvSpPr txBox="1"/>
              <p:nvPr/>
            </p:nvSpPr>
            <p:spPr>
              <a:xfrm>
                <a:off x="6755877" y="2536187"/>
                <a:ext cx="4510302" cy="1180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𝜂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kumimoji="0" lang="zh-TW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TW" sz="3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3" name="文字方塊 28">
                <a:extLst>
                  <a:ext uri="{FF2B5EF4-FFF2-40B4-BE49-F238E27FC236}">
                    <a16:creationId xmlns:a16="http://schemas.microsoft.com/office/drawing/2014/main" id="{4D9FA91D-2567-452B-9EB7-E83AE1BF9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877" y="2536187"/>
                <a:ext cx="4510302" cy="11809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478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84794" y="366437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621558" y="1190444"/>
            <a:ext cx="6479002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119A0-E9A4-4E81-8AEB-8A0C5137CE86}"/>
              </a:ext>
            </a:extLst>
          </p:cNvPr>
          <p:cNvCxnSpPr>
            <a:cxnSpLocks/>
          </p:cNvCxnSpPr>
          <p:nvPr/>
        </p:nvCxnSpPr>
        <p:spPr>
          <a:xfrm flipH="1">
            <a:off x="5324509" y="1900495"/>
            <a:ext cx="306057" cy="2404755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31A8AED-62B5-4287-8C63-8FAEA2852448}"/>
              </a:ext>
            </a:extLst>
          </p:cNvPr>
          <p:cNvCxnSpPr>
            <a:cxnSpLocks/>
          </p:cNvCxnSpPr>
          <p:nvPr/>
        </p:nvCxnSpPr>
        <p:spPr>
          <a:xfrm flipH="1" flipV="1">
            <a:off x="5429859" y="6136103"/>
            <a:ext cx="752918" cy="101613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20">
            <a:extLst>
              <a:ext uri="{FF2B5EF4-FFF2-40B4-BE49-F238E27FC236}">
                <a16:creationId xmlns:a16="http://schemas.microsoft.com/office/drawing/2014/main" id="{4B374CE1-3170-4C2C-9C25-7E9827B95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2" y="759253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399D6850-EFFF-4B5F-A0C0-B5FD46D60BED}"/>
              </a:ext>
            </a:extLst>
          </p:cNvPr>
          <p:cNvSpPr/>
          <p:nvPr/>
        </p:nvSpPr>
        <p:spPr>
          <a:xfrm>
            <a:off x="3642115" y="4487829"/>
            <a:ext cx="1642456" cy="633168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EC063C74-CBDD-4C79-BEF7-FBF670FFB184}"/>
              </a:ext>
            </a:extLst>
          </p:cNvPr>
          <p:cNvSpPr/>
          <p:nvPr/>
        </p:nvSpPr>
        <p:spPr>
          <a:xfrm>
            <a:off x="5878207" y="1282473"/>
            <a:ext cx="6038767" cy="4860000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0" name="TextBox 20">
            <a:extLst>
              <a:ext uri="{FF2B5EF4-FFF2-40B4-BE49-F238E27FC236}">
                <a16:creationId xmlns:a16="http://schemas.microsoft.com/office/drawing/2014/main" id="{44244B65-19AD-4CEC-855F-1FD4B645E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8964" y="1405438"/>
            <a:ext cx="61282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梯度下降法：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61C3DB1-1836-4EAA-954A-05E32B07304D}"/>
                  </a:ext>
                </a:extLst>
              </p:cNvPr>
              <p:cNvSpPr/>
              <p:nvPr/>
            </p:nvSpPr>
            <p:spPr>
              <a:xfrm>
                <a:off x="6851800" y="1652799"/>
                <a:ext cx="4194866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∇</m:t>
                          </m:r>
                          <m: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  <m:r>
                        <a:rPr kumimoji="0" lang="en-US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7E00C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61C3DB1-1836-4EAA-954A-05E32B073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800" y="1652799"/>
                <a:ext cx="4194866" cy="11308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20">
                <a:extLst>
                  <a:ext uri="{FF2B5EF4-FFF2-40B4-BE49-F238E27FC236}">
                    <a16:creationId xmlns:a16="http://schemas.microsoft.com/office/drawing/2014/main" id="{B4DFCEB8-3066-42CD-9298-71643DB71D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27615" y="4061250"/>
                <a:ext cx="6128226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问题</a:t>
                </a:r>
                <a:r>
                  <a:rPr kumimoji="0" lang="en-US" altLang="zh-CN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1</a:t>
                </a:r>
                <a:r>
                  <a:rPr kumimoji="0" lang="zh-CN" alt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：学习率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zh-TW" alt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</m:oMath>
                </a14:m>
                <a:r>
                  <a:rPr kumimoji="0" lang="zh-CN" alt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如何取值？</a:t>
                </a:r>
              </a:p>
            </p:txBody>
          </p:sp>
        </mc:Choice>
        <mc:Fallback xmlns="">
          <p:sp>
            <p:nvSpPr>
              <p:cNvPr id="58" name="TextBox 20">
                <a:extLst>
                  <a:ext uri="{FF2B5EF4-FFF2-40B4-BE49-F238E27FC236}">
                    <a16:creationId xmlns:a16="http://schemas.microsoft.com/office/drawing/2014/main" id="{B4DFCEB8-3066-42CD-9298-71643DB71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7615" y="4061250"/>
                <a:ext cx="6128226" cy="523220"/>
              </a:xfrm>
              <a:prstGeom prst="rect">
                <a:avLst/>
              </a:prstGeom>
              <a:blipFill>
                <a:blip r:embed="rId11"/>
                <a:stretch>
                  <a:fillRect l="-1690" t="-12791" b="-313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20">
            <a:extLst>
              <a:ext uri="{FF2B5EF4-FFF2-40B4-BE49-F238E27FC236}">
                <a16:creationId xmlns:a16="http://schemas.microsoft.com/office/drawing/2014/main" id="{521512F1-9770-4AC5-9216-03FDDF136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352" y="4553118"/>
            <a:ext cx="61282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问题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：梯度为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0</a:t>
            </a: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就能得到最佳解？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28">
                <a:extLst>
                  <a:ext uri="{FF2B5EF4-FFF2-40B4-BE49-F238E27FC236}">
                    <a16:creationId xmlns:a16="http://schemas.microsoft.com/office/drawing/2014/main" id="{4D9FA91D-2567-452B-9EB7-E83AE1BF97AB}"/>
                  </a:ext>
                </a:extLst>
              </p:cNvPr>
              <p:cNvSpPr txBox="1"/>
              <p:nvPr/>
            </p:nvSpPr>
            <p:spPr>
              <a:xfrm>
                <a:off x="6350169" y="3524760"/>
                <a:ext cx="4510302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</m:t>
                          </m:r>
                          <m:r>
                            <a:rPr lang="en-US" altLang="zh-TW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,</m:t>
                          </m:r>
                          <m:r>
                            <a:rPr lang="en-US" altLang="zh-TW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𝑡</m:t>
                          </m:r>
                          <m:r>
                            <a:rPr lang="en-US" altLang="zh-TW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+1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</m:t>
                          </m:r>
                          <m:r>
                            <a:rPr lang="en-US" altLang="zh-TW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,</m:t>
                          </m:r>
                          <m:r>
                            <a:rPr lang="en-US" altLang="zh-TW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TW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3" name="文字方塊 28">
                <a:extLst>
                  <a:ext uri="{FF2B5EF4-FFF2-40B4-BE49-F238E27FC236}">
                    <a16:creationId xmlns:a16="http://schemas.microsoft.com/office/drawing/2014/main" id="{4D9FA91D-2567-452B-9EB7-E83AE1BF9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169" y="3524760"/>
                <a:ext cx="4510302" cy="4778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96DA523-96E1-49F0-9252-D6A8008B3553}"/>
                  </a:ext>
                </a:extLst>
              </p:cNvPr>
              <p:cNvSpPr/>
              <p:nvPr/>
            </p:nvSpPr>
            <p:spPr>
              <a:xfrm>
                <a:off x="7029279" y="2765809"/>
                <a:ext cx="3576364" cy="846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TW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TW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TW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TW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TW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TW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sSub>
                          <m:sSubPr>
                            <m:ctrlPr>
                              <a:rPr lang="en-US" altLang="zh-TW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TW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zh-TW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3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altLang="zh-TW" sz="32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32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𝑖</m:t>
                            </m:r>
                            <m:r>
                              <a:rPr lang="en-US" altLang="zh-TW" sz="32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,</m:t>
                            </m:r>
                            <m:r>
                              <a:rPr lang="en-US" altLang="zh-TW" sz="3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96DA523-96E1-49F0-9252-D6A8008B3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279" y="2765809"/>
                <a:ext cx="3576364" cy="84600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03169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84794" y="366437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621558" y="1190444"/>
            <a:ext cx="6479002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119A0-E9A4-4E81-8AEB-8A0C5137CE86}"/>
              </a:ext>
            </a:extLst>
          </p:cNvPr>
          <p:cNvCxnSpPr>
            <a:cxnSpLocks/>
          </p:cNvCxnSpPr>
          <p:nvPr/>
        </p:nvCxnSpPr>
        <p:spPr>
          <a:xfrm flipH="1">
            <a:off x="5324509" y="1900495"/>
            <a:ext cx="306057" cy="2404755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31A8AED-62B5-4287-8C63-8FAEA2852448}"/>
              </a:ext>
            </a:extLst>
          </p:cNvPr>
          <p:cNvCxnSpPr>
            <a:cxnSpLocks/>
          </p:cNvCxnSpPr>
          <p:nvPr/>
        </p:nvCxnSpPr>
        <p:spPr>
          <a:xfrm flipH="1" flipV="1">
            <a:off x="5429859" y="6136103"/>
            <a:ext cx="752918" cy="101613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20">
            <a:extLst>
              <a:ext uri="{FF2B5EF4-FFF2-40B4-BE49-F238E27FC236}">
                <a16:creationId xmlns:a16="http://schemas.microsoft.com/office/drawing/2014/main" id="{4B374CE1-3170-4C2C-9C25-7E9827B95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2" y="759253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399D6850-EFFF-4B5F-A0C0-B5FD46D60BED}"/>
              </a:ext>
            </a:extLst>
          </p:cNvPr>
          <p:cNvSpPr/>
          <p:nvPr/>
        </p:nvSpPr>
        <p:spPr>
          <a:xfrm>
            <a:off x="3642115" y="4487829"/>
            <a:ext cx="1642456" cy="633168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EC063C74-CBDD-4C79-BEF7-FBF670FFB184}"/>
              </a:ext>
            </a:extLst>
          </p:cNvPr>
          <p:cNvSpPr/>
          <p:nvPr/>
        </p:nvSpPr>
        <p:spPr>
          <a:xfrm>
            <a:off x="5878207" y="1282473"/>
            <a:ext cx="6038767" cy="4860000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0" name="TextBox 20">
            <a:extLst>
              <a:ext uri="{FF2B5EF4-FFF2-40B4-BE49-F238E27FC236}">
                <a16:creationId xmlns:a16="http://schemas.microsoft.com/office/drawing/2014/main" id="{44244B65-19AD-4CEC-855F-1FD4B645E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8964" y="1405438"/>
            <a:ext cx="61282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梯度下降法：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61C3DB1-1836-4EAA-954A-05E32B07304D}"/>
                  </a:ext>
                </a:extLst>
              </p:cNvPr>
              <p:cNvSpPr/>
              <p:nvPr/>
            </p:nvSpPr>
            <p:spPr>
              <a:xfrm>
                <a:off x="6851800" y="1652799"/>
                <a:ext cx="4194866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∇</m:t>
                          </m:r>
                          <m: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  <m:r>
                        <a:rPr kumimoji="0" lang="en-US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7E00C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61C3DB1-1836-4EAA-954A-05E32B073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800" y="1652799"/>
                <a:ext cx="4194866" cy="11308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20">
                <a:extLst>
                  <a:ext uri="{FF2B5EF4-FFF2-40B4-BE49-F238E27FC236}">
                    <a16:creationId xmlns:a16="http://schemas.microsoft.com/office/drawing/2014/main" id="{B4DFCEB8-3066-42CD-9298-71643DB71D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18911" y="4036935"/>
                <a:ext cx="6128226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问题</a:t>
                </a:r>
                <a:r>
                  <a:rPr kumimoji="0" lang="en-US" altLang="zh-CN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1</a:t>
                </a:r>
                <a:r>
                  <a:rPr kumimoji="0" lang="zh-CN" alt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：学习率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zh-TW" alt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</m:oMath>
                </a14:m>
                <a:r>
                  <a:rPr kumimoji="0" lang="zh-CN" alt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如何取值？</a:t>
                </a:r>
              </a:p>
            </p:txBody>
          </p:sp>
        </mc:Choice>
        <mc:Fallback xmlns="">
          <p:sp>
            <p:nvSpPr>
              <p:cNvPr id="58" name="TextBox 20">
                <a:extLst>
                  <a:ext uri="{FF2B5EF4-FFF2-40B4-BE49-F238E27FC236}">
                    <a16:creationId xmlns:a16="http://schemas.microsoft.com/office/drawing/2014/main" id="{B4DFCEB8-3066-42CD-9298-71643DB71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18911" y="4036935"/>
                <a:ext cx="6128226" cy="523220"/>
              </a:xfrm>
              <a:prstGeom prst="rect">
                <a:avLst/>
              </a:prstGeom>
              <a:blipFill>
                <a:blip r:embed="rId11"/>
                <a:stretch>
                  <a:fillRect l="-1791" t="-12791" b="-313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20">
            <a:extLst>
              <a:ext uri="{FF2B5EF4-FFF2-40B4-BE49-F238E27FC236}">
                <a16:creationId xmlns:a16="http://schemas.microsoft.com/office/drawing/2014/main" id="{521512F1-9770-4AC5-9216-03FDDF136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352" y="4553118"/>
            <a:ext cx="61282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问题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：梯度为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0</a:t>
            </a: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就能得到最佳解？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28">
                <a:extLst>
                  <a:ext uri="{FF2B5EF4-FFF2-40B4-BE49-F238E27FC236}">
                    <a16:creationId xmlns:a16="http://schemas.microsoft.com/office/drawing/2014/main" id="{4D9FA91D-2567-452B-9EB7-E83AE1BF97AB}"/>
                  </a:ext>
                </a:extLst>
              </p:cNvPr>
              <p:cNvSpPr txBox="1"/>
              <p:nvPr/>
            </p:nvSpPr>
            <p:spPr>
              <a:xfrm>
                <a:off x="6350169" y="3524760"/>
                <a:ext cx="4510302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𝒎</m:t>
                          </m:r>
                        </m:e>
                        <m:sub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𝒊</m:t>
                          </m:r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𝒕</m:t>
                          </m:r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3" name="文字方塊 28">
                <a:extLst>
                  <a:ext uri="{FF2B5EF4-FFF2-40B4-BE49-F238E27FC236}">
                    <a16:creationId xmlns:a16="http://schemas.microsoft.com/office/drawing/2014/main" id="{4D9FA91D-2567-452B-9EB7-E83AE1BF9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169" y="3524760"/>
                <a:ext cx="4510302" cy="4778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96DA523-96E1-49F0-9252-D6A8008B3553}"/>
                  </a:ext>
                </a:extLst>
              </p:cNvPr>
              <p:cNvSpPr/>
              <p:nvPr/>
            </p:nvSpPr>
            <p:spPr>
              <a:xfrm>
                <a:off x="7029279" y="2765809"/>
                <a:ext cx="3576364" cy="846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𝒎</m:t>
                        </m:r>
                      </m:e>
                      <m:sub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𝒊</m:t>
                        </m:r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𝒕</m:t>
                        </m:r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altLang="zh-TW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  <m:r>
                      <a:rPr kumimoji="0" lang="en-US" altLang="zh-TW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λ</m:t>
                    </m:r>
                    <m:sSub>
                      <m:sSubPr>
                        <m:ctrlPr>
                          <a:rPr kumimoji="0" lang="en-US" altLang="zh-TW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𝒎</m:t>
                        </m:r>
                      </m:e>
                      <m:sub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𝒊</m:t>
                        </m:r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𝒕</m:t>
                        </m:r>
                      </m:sub>
                    </m:sSub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f>
                      <m:fPr>
                        <m:ctrlPr>
                          <a:rPr kumimoji="0" lang="en-US" altLang="zh-TW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zh-TW" alt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𝜂</m:t>
                        </m:r>
                      </m:num>
                      <m:den>
                        <m:sSub>
                          <m:sSubPr>
                            <m:ctrlP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TW" alt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0" lang="en-US" altLang="zh-TW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zh-TW" alt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kumimoji="0" lang="zh-TW" alt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zh-TW" sz="3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3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TW" sz="3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TW" sz="3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TW" sz="3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96DA523-96E1-49F0-9252-D6A8008B3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279" y="2765809"/>
                <a:ext cx="3576364" cy="84600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20">
            <a:extLst>
              <a:ext uri="{FF2B5EF4-FFF2-40B4-BE49-F238E27FC236}">
                <a16:creationId xmlns:a16="http://schemas.microsoft.com/office/drawing/2014/main" id="{ED531E34-3E1E-4407-87A7-DFA3BD942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352" y="5108477"/>
            <a:ext cx="61282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问题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r>
              <a:rPr lang="zh-CN" altLang="en-US" sz="2800" i="1" kern="0" dirty="0">
                <a:solidFill>
                  <a:srgbClr val="000000"/>
                </a:solidFill>
                <a:latin typeface="Arial" charset="0"/>
              </a:rPr>
              <a:t>训练样本批量大小的影响</a:t>
            </a: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2014185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E5378484-4511-42E3-9140-A18505911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6" y="1028882"/>
            <a:ext cx="111421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梯度下降法实现线性回归 </a:t>
            </a:r>
            <a:endParaRPr kumimoji="0" lang="en-US" sz="2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CCCB4D0-9944-4717-8583-A53B09B9C798}"/>
              </a:ext>
            </a:extLst>
          </p:cNvPr>
          <p:cNvSpPr/>
          <p:nvPr/>
        </p:nvSpPr>
        <p:spPr>
          <a:xfrm>
            <a:off x="327460" y="1481900"/>
            <a:ext cx="11700000" cy="4968000"/>
          </a:xfrm>
          <a:prstGeom prst="roundRect">
            <a:avLst/>
          </a:prstGeom>
          <a:solidFill>
            <a:srgbClr val="D8D8FF">
              <a:alpha val="74000"/>
            </a:srgb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CDE8805-EFF0-4EF5-B20D-51C94ED6627F}"/>
                  </a:ext>
                </a:extLst>
              </p:cNvPr>
              <p:cNvSpPr/>
              <p:nvPr/>
            </p:nvSpPr>
            <p:spPr>
              <a:xfrm>
                <a:off x="953789" y="1698905"/>
                <a:ext cx="5782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初始化权向量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CDE8805-EFF0-4EF5-B20D-51C94ED66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89" y="1698905"/>
                <a:ext cx="5782288" cy="461665"/>
              </a:xfrm>
              <a:prstGeom prst="rect">
                <a:avLst/>
              </a:prstGeom>
              <a:blipFill>
                <a:blip r:embed="rId3"/>
                <a:stretch>
                  <a:fillRect l="-1370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383B5D-65FA-47DD-92B9-769B947E0E3D}"/>
                  </a:ext>
                </a:extLst>
              </p:cNvPr>
              <p:cNvSpPr/>
              <p:nvPr/>
            </p:nvSpPr>
            <p:spPr>
              <a:xfrm>
                <a:off x="953789" y="2307373"/>
                <a:ext cx="5782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𝒇𝒐𝒓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=0,1,2,…  (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代表迭代次数）</a:t>
                </a: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383B5D-65FA-47DD-92B9-769B947E0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89" y="2307373"/>
                <a:ext cx="5782288" cy="461665"/>
              </a:xfrm>
              <a:prstGeom prst="rect">
                <a:avLst/>
              </a:prstGeom>
              <a:blipFill>
                <a:blip r:embed="rId4"/>
                <a:stretch>
                  <a:fillRect l="-1370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3B9E2BD-3B77-4C4A-A152-B4D59CA5D90F}"/>
                  </a:ext>
                </a:extLst>
              </p:cNvPr>
              <p:cNvSpPr/>
              <p:nvPr/>
            </p:nvSpPr>
            <p:spPr>
              <a:xfrm>
                <a:off x="1281181" y="3137227"/>
                <a:ext cx="8717073" cy="658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仿宋" panose="02010609060101010101" pitchFamily="49" charset="-122"/>
                    <a:ea typeface="仿宋" panose="02010609060101010101" pitchFamily="49" charset="-122"/>
                    <a:cs typeface="+mn-cs"/>
                  </a:rPr>
                  <a:t>①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计算梯度：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∇</m:t>
                        </m:r>
                        <m: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</m:d>
                    <m:r>
                      <a:rPr kumimoji="0" lang="en-US" altLang="zh-CN" sz="2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𝑁</m:t>
                        </m:r>
                      </m:sup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sSup>
                          <m:sSupPr>
                            <m:ctrlP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𝒘</m:t>
                            </m:r>
                          </m:e>
                          <m:sup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𝐱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altLang="zh-CN" sz="26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7E00C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  <m:sSub>
                          <m:sSubPr>
                            <m:ctrlP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𝐱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3B9E2BD-3B77-4C4A-A152-B4D59CA5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181" y="3137227"/>
                <a:ext cx="8717073" cy="658129"/>
              </a:xfrm>
              <a:prstGeom prst="rect">
                <a:avLst/>
              </a:prstGeom>
              <a:blipFill>
                <a:blip r:embed="rId5"/>
                <a:stretch>
                  <a:fillRect l="-1049" b="-6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8FAB448-1787-4A43-A969-AE3D709D956C}"/>
                  </a:ext>
                </a:extLst>
              </p:cNvPr>
              <p:cNvSpPr/>
              <p:nvPr/>
            </p:nvSpPr>
            <p:spPr>
              <a:xfrm>
                <a:off x="1281180" y="4193286"/>
                <a:ext cx="871707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仿宋" panose="02010609060101010101" pitchFamily="49" charset="-122"/>
                    <a:ea typeface="仿宋" panose="02010609060101010101" pitchFamily="49" charset="-122"/>
                    <a:cs typeface="+mn-cs"/>
                  </a:rPr>
                  <a:t>②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对权向量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进行更新：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6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TW" sz="2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𝑡</m:t>
                        </m:r>
                        <m:r>
                          <a:rPr kumimoji="0" lang="en-US" altLang="zh-TW" sz="2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altLang="zh-TW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←</m:t>
                    </m:r>
                    <m:sSub>
                      <m:sSubPr>
                        <m:ctrlPr>
                          <a:rPr kumimoji="0" lang="en-US" altLang="zh-TW" sz="2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6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TW" sz="2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US" altLang="zh-TW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zh-TW" altLang="en-US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m:rPr>
                        <m:sty m:val="p"/>
                      </m:rPr>
                      <a:rPr kumimoji="0" lang="en-US" altLang="zh-TW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∇</m:t>
                    </m:r>
                    <m:sSub>
                      <m:sSubPr>
                        <m:ctrlPr>
                          <a:rPr kumimoji="0" lang="en-US" altLang="zh-TW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altLang="zh-TW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𝑖𝑛</m:t>
                        </m:r>
                      </m:sub>
                    </m:sSub>
                    <m:r>
                      <a:rPr kumimoji="0" lang="en-US" altLang="zh-TW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TW" sz="2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6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TW" sz="2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US" altLang="zh-TW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8FAB448-1787-4A43-A969-AE3D709D9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180" y="4193286"/>
                <a:ext cx="8717073" cy="492443"/>
              </a:xfrm>
              <a:prstGeom prst="rect">
                <a:avLst/>
              </a:prstGeom>
              <a:blipFill>
                <a:blip r:embed="rId6"/>
                <a:stretch>
                  <a:fillRect l="-1049" t="-8642" b="-27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25F26D7-B8EF-45E0-80F0-955DCD8E85DC}"/>
                  </a:ext>
                </a:extLst>
              </p:cNvPr>
              <p:cNvSpPr/>
              <p:nvPr/>
            </p:nvSpPr>
            <p:spPr>
              <a:xfrm>
                <a:off x="389908" y="4980821"/>
                <a:ext cx="8751925" cy="483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…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直到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∇</m:t>
                        </m:r>
                        <m: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</m:d>
                    <m:r>
                      <a:rPr kumimoji="0" lang="en-US" altLang="zh-CN" sz="2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altLang="zh-CN" sz="2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𝟎</m:t>
                    </m:r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，或者迭代足够多次数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25F26D7-B8EF-45E0-80F0-955DCD8E85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08" y="4980821"/>
                <a:ext cx="8751925" cy="483209"/>
              </a:xfrm>
              <a:prstGeom prst="rect">
                <a:avLst/>
              </a:prstGeom>
              <a:blipFill>
                <a:blip r:embed="rId7"/>
                <a:stretch>
                  <a:fillRect l="-1114" t="-6329" b="-27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672ADB50-CDD5-43E6-9EC5-0BE7293F3343}"/>
                  </a:ext>
                </a:extLst>
              </p:cNvPr>
              <p:cNvSpPr/>
              <p:nvPr/>
            </p:nvSpPr>
            <p:spPr>
              <a:xfrm>
                <a:off x="711925" y="5759878"/>
                <a:ext cx="87519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返回最终的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作为学到的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FA2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𝒈</m:t>
                    </m:r>
                  </m:oMath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672ADB50-CDD5-43E6-9EC5-0BE7293F33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25" y="5759878"/>
                <a:ext cx="8751925" cy="461665"/>
              </a:xfrm>
              <a:prstGeom prst="rect">
                <a:avLst/>
              </a:prstGeom>
              <a:blipFill>
                <a:blip r:embed="rId8"/>
                <a:stretch>
                  <a:fillRect l="-1115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: 圆角 1">
            <a:extLst>
              <a:ext uri="{FF2B5EF4-FFF2-40B4-BE49-F238E27FC236}">
                <a16:creationId xmlns:a16="http://schemas.microsoft.com/office/drawing/2014/main" id="{522C2205-59DE-4050-A372-C157F3394468}"/>
              </a:ext>
            </a:extLst>
          </p:cNvPr>
          <p:cNvSpPr/>
          <p:nvPr/>
        </p:nvSpPr>
        <p:spPr>
          <a:xfrm>
            <a:off x="4884420" y="3137227"/>
            <a:ext cx="3375660" cy="719397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4A4A62-582D-4738-9D77-7D2BCB6A67F2}"/>
              </a:ext>
            </a:extLst>
          </p:cNvPr>
          <p:cNvSpPr txBox="1"/>
          <p:nvPr/>
        </p:nvSpPr>
        <p:spPr>
          <a:xfrm>
            <a:off x="8748573" y="2824626"/>
            <a:ext cx="3114745" cy="1200329"/>
          </a:xfrm>
          <a:prstGeom prst="rect">
            <a:avLst/>
          </a:prstGeom>
          <a:solidFill>
            <a:srgbClr val="FFD8D8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/>
              <a:t>每次迭代</a:t>
            </a:r>
            <a:r>
              <a:rPr lang="en-US" altLang="zh-CN" sz="2400" dirty="0"/>
              <a:t>N</a:t>
            </a:r>
            <a:r>
              <a:rPr lang="zh-CN" altLang="en-US" sz="2400" dirty="0"/>
              <a:t>个样本均要计算，时间复杂度与</a:t>
            </a:r>
            <a:r>
              <a:rPr lang="en-US" altLang="zh-CN" sz="2400" dirty="0"/>
              <a:t>Pocket</a:t>
            </a:r>
            <a:r>
              <a:rPr lang="zh-CN" altLang="en-US" sz="2400" dirty="0"/>
              <a:t>算法相似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99833968-B0E1-4126-8BBE-EDDC9F7BAD20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42802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E5378484-4511-42E3-9140-A18505911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6" y="1028882"/>
            <a:ext cx="111421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梯度下降法实现线性回归 </a:t>
            </a:r>
            <a:endParaRPr kumimoji="0" lang="en-US" sz="2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CCCB4D0-9944-4717-8583-A53B09B9C798}"/>
              </a:ext>
            </a:extLst>
          </p:cNvPr>
          <p:cNvSpPr/>
          <p:nvPr/>
        </p:nvSpPr>
        <p:spPr>
          <a:xfrm>
            <a:off x="327460" y="1481900"/>
            <a:ext cx="11700000" cy="4968000"/>
          </a:xfrm>
          <a:prstGeom prst="roundRect">
            <a:avLst/>
          </a:prstGeom>
          <a:solidFill>
            <a:srgbClr val="D8D8FF">
              <a:alpha val="74000"/>
            </a:srgb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CDE8805-EFF0-4EF5-B20D-51C94ED6627F}"/>
                  </a:ext>
                </a:extLst>
              </p:cNvPr>
              <p:cNvSpPr/>
              <p:nvPr/>
            </p:nvSpPr>
            <p:spPr>
              <a:xfrm>
                <a:off x="953789" y="1698905"/>
                <a:ext cx="5782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初始化权向量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CDE8805-EFF0-4EF5-B20D-51C94ED66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89" y="1698905"/>
                <a:ext cx="5782288" cy="461665"/>
              </a:xfrm>
              <a:prstGeom prst="rect">
                <a:avLst/>
              </a:prstGeom>
              <a:blipFill>
                <a:blip r:embed="rId3"/>
                <a:stretch>
                  <a:fillRect l="-1370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383B5D-65FA-47DD-92B9-769B947E0E3D}"/>
                  </a:ext>
                </a:extLst>
              </p:cNvPr>
              <p:cNvSpPr/>
              <p:nvPr/>
            </p:nvSpPr>
            <p:spPr>
              <a:xfrm>
                <a:off x="953789" y="2307373"/>
                <a:ext cx="5782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𝒇𝒐𝒓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=0,1,2,…  (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代表迭代次数）</a:t>
                </a: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383B5D-65FA-47DD-92B9-769B947E0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89" y="2307373"/>
                <a:ext cx="5782288" cy="461665"/>
              </a:xfrm>
              <a:prstGeom prst="rect">
                <a:avLst/>
              </a:prstGeom>
              <a:blipFill>
                <a:blip r:embed="rId4"/>
                <a:stretch>
                  <a:fillRect l="-1370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3B9E2BD-3B77-4C4A-A152-B4D59CA5D90F}"/>
                  </a:ext>
                </a:extLst>
              </p:cNvPr>
              <p:cNvSpPr/>
              <p:nvPr/>
            </p:nvSpPr>
            <p:spPr>
              <a:xfrm>
                <a:off x="1281181" y="3137227"/>
                <a:ext cx="871707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仿宋" panose="02010609060101010101" pitchFamily="49" charset="-122"/>
                    <a:ea typeface="仿宋" panose="02010609060101010101" pitchFamily="49" charset="-122"/>
                    <a:cs typeface="+mn-cs"/>
                  </a:rPr>
                  <a:t>①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计算梯度：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∇</m:t>
                        </m:r>
                        <m: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</m:d>
                    <m:r>
                      <a:rPr kumimoji="0" lang="en-US" altLang="zh-CN" sz="2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en-US" altLang="zh-CN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6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srgbClr val="7E00CB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3B9E2BD-3B77-4C4A-A152-B4D59CA5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181" y="3137227"/>
                <a:ext cx="8717073" cy="492443"/>
              </a:xfrm>
              <a:prstGeom prst="rect">
                <a:avLst/>
              </a:prstGeom>
              <a:blipFill>
                <a:blip r:embed="rId5"/>
                <a:stretch>
                  <a:fillRect l="-1049" t="-8750" b="-2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8FAB448-1787-4A43-A969-AE3D709D956C}"/>
                  </a:ext>
                </a:extLst>
              </p:cNvPr>
              <p:cNvSpPr/>
              <p:nvPr/>
            </p:nvSpPr>
            <p:spPr>
              <a:xfrm>
                <a:off x="1281180" y="4193286"/>
                <a:ext cx="871707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仿宋" panose="02010609060101010101" pitchFamily="49" charset="-122"/>
                    <a:ea typeface="仿宋" panose="02010609060101010101" pitchFamily="49" charset="-122"/>
                    <a:cs typeface="+mn-cs"/>
                  </a:rPr>
                  <a:t>②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对权向量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进行更新：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6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TW" sz="2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𝑡</m:t>
                        </m:r>
                        <m:r>
                          <a:rPr kumimoji="0" lang="en-US" altLang="zh-TW" sz="2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altLang="zh-TW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←</m:t>
                    </m:r>
                    <m:sSub>
                      <m:sSubPr>
                        <m:ctrlPr>
                          <a:rPr kumimoji="0" lang="en-US" altLang="zh-TW" sz="2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6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TW" sz="2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US" altLang="zh-TW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zh-TW" altLang="en-US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m:rPr>
                        <m:sty m:val="p"/>
                      </m:rPr>
                      <a:rPr kumimoji="0" lang="en-US" altLang="zh-TW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∇</m:t>
                    </m:r>
                    <m:sSub>
                      <m:sSubPr>
                        <m:ctrlPr>
                          <a:rPr kumimoji="0" lang="en-US" altLang="zh-TW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altLang="zh-TW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𝑖𝑛</m:t>
                        </m:r>
                      </m:sub>
                    </m:sSub>
                    <m:r>
                      <a:rPr kumimoji="0" lang="en-US" altLang="zh-TW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TW" sz="2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6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TW" sz="2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US" altLang="zh-TW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8FAB448-1787-4A43-A969-AE3D709D9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180" y="4193286"/>
                <a:ext cx="8717073" cy="492443"/>
              </a:xfrm>
              <a:prstGeom prst="rect">
                <a:avLst/>
              </a:prstGeom>
              <a:blipFill>
                <a:blip r:embed="rId6"/>
                <a:stretch>
                  <a:fillRect l="-1049" t="-8642" b="-27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25F26D7-B8EF-45E0-80F0-955DCD8E85DC}"/>
                  </a:ext>
                </a:extLst>
              </p:cNvPr>
              <p:cNvSpPr/>
              <p:nvPr/>
            </p:nvSpPr>
            <p:spPr>
              <a:xfrm>
                <a:off x="389908" y="4980821"/>
                <a:ext cx="8751925" cy="483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…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直到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∇</m:t>
                        </m:r>
                        <m: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</m:d>
                    <m:r>
                      <a:rPr kumimoji="0" lang="en-US" altLang="zh-CN" sz="2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altLang="zh-CN" sz="2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𝟎</m:t>
                    </m:r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，或者迭代足够多次数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25F26D7-B8EF-45E0-80F0-955DCD8E85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08" y="4980821"/>
                <a:ext cx="8751925" cy="483209"/>
              </a:xfrm>
              <a:prstGeom prst="rect">
                <a:avLst/>
              </a:prstGeom>
              <a:blipFill>
                <a:blip r:embed="rId7"/>
                <a:stretch>
                  <a:fillRect l="-1114" t="-6329" b="-27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672ADB50-CDD5-43E6-9EC5-0BE7293F3343}"/>
                  </a:ext>
                </a:extLst>
              </p:cNvPr>
              <p:cNvSpPr/>
              <p:nvPr/>
            </p:nvSpPr>
            <p:spPr>
              <a:xfrm>
                <a:off x="711925" y="5759878"/>
                <a:ext cx="87519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返回最终的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作为学到的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FA2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𝒈</m:t>
                    </m:r>
                  </m:oMath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672ADB50-CDD5-43E6-9EC5-0BE7293F33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25" y="5759878"/>
                <a:ext cx="8751925" cy="461665"/>
              </a:xfrm>
              <a:prstGeom prst="rect">
                <a:avLst/>
              </a:prstGeom>
              <a:blipFill>
                <a:blip r:embed="rId8"/>
                <a:stretch>
                  <a:fillRect l="-1115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934A4A62-582D-4738-9D77-7D2BCB6A67F2}"/>
              </a:ext>
            </a:extLst>
          </p:cNvPr>
          <p:cNvSpPr txBox="1"/>
          <p:nvPr/>
        </p:nvSpPr>
        <p:spPr>
          <a:xfrm>
            <a:off x="7520939" y="2620611"/>
            <a:ext cx="4343601" cy="1200329"/>
          </a:xfrm>
          <a:prstGeom prst="rect">
            <a:avLst/>
          </a:prstGeom>
          <a:solidFill>
            <a:srgbClr val="FFD8D8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随机梯度下降法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0" algn="ctr"/>
            <a:r>
              <a:rPr lang="en-US" altLang="zh-CN" sz="2400" dirty="0">
                <a:solidFill>
                  <a:srgbClr val="000000"/>
                </a:solidFill>
              </a:rPr>
              <a:t>(Stochastic Gradient Descent) (SGD)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C3BF464E-1BCD-47DA-B38A-EA78ED3D1F1A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1479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7042CE56-F9A8-4218-AA54-C209EDCC0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1011168"/>
            <a:ext cx="1021862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迭代过程中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一次计算样本多少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(batch)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对梯度下降的影响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7" name="內容版面配置區 3">
            <a:extLst>
              <a:ext uri="{FF2B5EF4-FFF2-40B4-BE49-F238E27FC236}">
                <a16:creationId xmlns:a16="http://schemas.microsoft.com/office/drawing/2014/main" id="{B9E90365-74A0-4F34-9915-6B8344D76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18" y="2087364"/>
            <a:ext cx="4800000" cy="3600000"/>
          </a:xfrm>
          <a:prstGeom prst="rect">
            <a:avLst/>
          </a:prstGeom>
        </p:spPr>
      </p:pic>
      <p:pic>
        <p:nvPicPr>
          <p:cNvPr id="8" name="圖片 4">
            <a:extLst>
              <a:ext uri="{FF2B5EF4-FFF2-40B4-BE49-F238E27FC236}">
                <a16:creationId xmlns:a16="http://schemas.microsoft.com/office/drawing/2014/main" id="{05AEA5FA-BB05-452D-9A26-F7294F8B1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567" y="2072486"/>
            <a:ext cx="4800001" cy="3600000"/>
          </a:xfrm>
          <a:prstGeom prst="rect">
            <a:avLst/>
          </a:prstGeom>
        </p:spPr>
      </p:pic>
      <p:sp>
        <p:nvSpPr>
          <p:cNvPr id="11" name="文字方塊 18">
            <a:extLst>
              <a:ext uri="{FF2B5EF4-FFF2-40B4-BE49-F238E27FC236}">
                <a16:creationId xmlns:a16="http://schemas.microsoft.com/office/drawing/2014/main" id="{46C6F40B-4078-4654-9CFA-254B84D9ED2D}"/>
              </a:ext>
            </a:extLst>
          </p:cNvPr>
          <p:cNvSpPr txBox="1"/>
          <p:nvPr/>
        </p:nvSpPr>
        <p:spPr>
          <a:xfrm>
            <a:off x="1036432" y="1610821"/>
            <a:ext cx="4240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假设一共有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20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个样本</a:t>
            </a:r>
            <a:endParaRPr lang="zh-TW" altLang="en-US" sz="2800" b="1" baseline="-25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9BB5DC-F090-448F-9CF1-21C5295B3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507" y="5477501"/>
            <a:ext cx="628650" cy="4616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6735140-CC88-4BEA-A1F7-A7EE9FB7F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33" y="3541055"/>
            <a:ext cx="628650" cy="4616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8A3FB9D-DD67-46CF-A8BB-B0E40FEE9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387" y="3757009"/>
            <a:ext cx="628650" cy="46166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8A9F43E-2C1A-4DDE-9EE4-AA2E1771C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856" y="5490340"/>
            <a:ext cx="628650" cy="461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5">
                <a:extLst>
                  <a:ext uri="{FF2B5EF4-FFF2-40B4-BE49-F238E27FC236}">
                    <a16:creationId xmlns:a16="http://schemas.microsoft.com/office/drawing/2014/main" id="{D903B79F-922A-4D06-93A4-8BE861BB484E}"/>
                  </a:ext>
                </a:extLst>
              </p:cNvPr>
              <p:cNvSpPr txBox="1"/>
              <p:nvPr/>
            </p:nvSpPr>
            <p:spPr>
              <a:xfrm>
                <a:off x="3154771" y="5375197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" name="文字方塊 5">
                <a:extLst>
                  <a:ext uri="{FF2B5EF4-FFF2-40B4-BE49-F238E27FC236}">
                    <a16:creationId xmlns:a16="http://schemas.microsoft.com/office/drawing/2014/main" id="{D903B79F-922A-4D06-93A4-8BE861BB4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771" y="5375197"/>
                <a:ext cx="421847" cy="369332"/>
              </a:xfrm>
              <a:prstGeom prst="rect">
                <a:avLst/>
              </a:prstGeom>
              <a:blipFill>
                <a:blip r:embed="rId6"/>
                <a:stretch>
                  <a:fillRect l="-10145" r="-5797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5">
                <a:extLst>
                  <a:ext uri="{FF2B5EF4-FFF2-40B4-BE49-F238E27FC236}">
                    <a16:creationId xmlns:a16="http://schemas.microsoft.com/office/drawing/2014/main" id="{B31F5C61-7BCE-4559-A0AD-F4D58155B8FE}"/>
                  </a:ext>
                </a:extLst>
              </p:cNvPr>
              <p:cNvSpPr txBox="1"/>
              <p:nvPr/>
            </p:nvSpPr>
            <p:spPr>
              <a:xfrm>
                <a:off x="8899181" y="5442370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" name="文字方塊 5">
                <a:extLst>
                  <a:ext uri="{FF2B5EF4-FFF2-40B4-BE49-F238E27FC236}">
                    <a16:creationId xmlns:a16="http://schemas.microsoft.com/office/drawing/2014/main" id="{B31F5C61-7BCE-4559-A0AD-F4D58155B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181" y="5442370"/>
                <a:ext cx="421847" cy="369332"/>
              </a:xfrm>
              <a:prstGeom prst="rect">
                <a:avLst/>
              </a:prstGeom>
              <a:blipFill>
                <a:blip r:embed="rId7"/>
                <a:stretch>
                  <a:fillRect l="-10145" r="-5797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5">
                <a:extLst>
                  <a:ext uri="{FF2B5EF4-FFF2-40B4-BE49-F238E27FC236}">
                    <a16:creationId xmlns:a16="http://schemas.microsoft.com/office/drawing/2014/main" id="{9267CE89-7EB3-4E67-AB85-054232632F63}"/>
                  </a:ext>
                </a:extLst>
              </p:cNvPr>
              <p:cNvSpPr txBox="1"/>
              <p:nvPr/>
            </p:nvSpPr>
            <p:spPr>
              <a:xfrm>
                <a:off x="903918" y="3615002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7" name="文字方塊 5">
                <a:extLst>
                  <a:ext uri="{FF2B5EF4-FFF2-40B4-BE49-F238E27FC236}">
                    <a16:creationId xmlns:a16="http://schemas.microsoft.com/office/drawing/2014/main" id="{9267CE89-7EB3-4E67-AB85-054232632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18" y="3615002"/>
                <a:ext cx="428964" cy="369332"/>
              </a:xfrm>
              <a:prstGeom prst="rect">
                <a:avLst/>
              </a:prstGeom>
              <a:blipFill>
                <a:blip r:embed="rId8"/>
                <a:stretch>
                  <a:fillRect l="-8451" r="-4225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5">
                <a:extLst>
                  <a:ext uri="{FF2B5EF4-FFF2-40B4-BE49-F238E27FC236}">
                    <a16:creationId xmlns:a16="http://schemas.microsoft.com/office/drawing/2014/main" id="{5DEC81BE-0A6D-4CF0-9FC2-9963C04AF5E0}"/>
                  </a:ext>
                </a:extLst>
              </p:cNvPr>
              <p:cNvSpPr txBox="1"/>
              <p:nvPr/>
            </p:nvSpPr>
            <p:spPr>
              <a:xfrm>
                <a:off x="6451073" y="3734284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8" name="文字方塊 5">
                <a:extLst>
                  <a:ext uri="{FF2B5EF4-FFF2-40B4-BE49-F238E27FC236}">
                    <a16:creationId xmlns:a16="http://schemas.microsoft.com/office/drawing/2014/main" id="{5DEC81BE-0A6D-4CF0-9FC2-9963C04AF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073" y="3734284"/>
                <a:ext cx="428964" cy="369332"/>
              </a:xfrm>
              <a:prstGeom prst="rect">
                <a:avLst/>
              </a:prstGeom>
              <a:blipFill>
                <a:blip r:embed="rId9"/>
                <a:stretch>
                  <a:fillRect l="-8451" r="-4225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8">
            <a:extLst>
              <a:ext uri="{FF2B5EF4-FFF2-40B4-BE49-F238E27FC236}">
                <a16:creationId xmlns:a16="http://schemas.microsoft.com/office/drawing/2014/main" id="{B6CB5E33-B68E-457B-B5CE-3238A9D6FADA}"/>
              </a:ext>
            </a:extLst>
          </p:cNvPr>
          <p:cNvSpPr txBox="1"/>
          <p:nvPr/>
        </p:nvSpPr>
        <p:spPr>
          <a:xfrm>
            <a:off x="1245436" y="5881031"/>
            <a:ext cx="4240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20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个样本均参与计算后才更新</a:t>
            </a:r>
            <a:endParaRPr lang="zh-TW" altLang="en-US" sz="2800" b="1" baseline="-25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1" name="文字方塊 18">
            <a:extLst>
              <a:ext uri="{FF2B5EF4-FFF2-40B4-BE49-F238E27FC236}">
                <a16:creationId xmlns:a16="http://schemas.microsoft.com/office/drawing/2014/main" id="{FC6120F0-1153-4797-91E8-7FFB709BDB9E}"/>
              </a:ext>
            </a:extLst>
          </p:cNvPr>
          <p:cNvSpPr txBox="1"/>
          <p:nvPr/>
        </p:nvSpPr>
        <p:spPr>
          <a:xfrm>
            <a:off x="7392685" y="5881032"/>
            <a:ext cx="4240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计算每个样本后就更新</a:t>
            </a:r>
            <a:endParaRPr lang="zh-TW" altLang="en-US" sz="2800" b="1" baseline="-25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2" name="直線單箭頭接點 20">
            <a:extLst>
              <a:ext uri="{FF2B5EF4-FFF2-40B4-BE49-F238E27FC236}">
                <a16:creationId xmlns:a16="http://schemas.microsoft.com/office/drawing/2014/main" id="{934F4040-B04E-4FDE-8A51-DA1AD0EAD3E8}"/>
              </a:ext>
            </a:extLst>
          </p:cNvPr>
          <p:cNvCxnSpPr>
            <a:cxnSpLocks/>
          </p:cNvCxnSpPr>
          <p:nvPr/>
        </p:nvCxnSpPr>
        <p:spPr>
          <a:xfrm flipV="1">
            <a:off x="9616611" y="2087364"/>
            <a:ext cx="246917" cy="600305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" name="文字方塊 18">
            <a:extLst>
              <a:ext uri="{FF2B5EF4-FFF2-40B4-BE49-F238E27FC236}">
                <a16:creationId xmlns:a16="http://schemas.microsoft.com/office/drawing/2014/main" id="{EE2DC3E2-DBCA-4FC7-85F4-05521C1AD986}"/>
              </a:ext>
            </a:extLst>
          </p:cNvPr>
          <p:cNvSpPr txBox="1"/>
          <p:nvPr/>
        </p:nvSpPr>
        <p:spPr>
          <a:xfrm>
            <a:off x="8858359" y="1647985"/>
            <a:ext cx="2684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一个样本更新一次</a:t>
            </a:r>
            <a:endParaRPr lang="zh-TW" altLang="en-US" sz="2800" b="1" baseline="-25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4" name="直線單箭頭接點 13">
            <a:extLst>
              <a:ext uri="{FF2B5EF4-FFF2-40B4-BE49-F238E27FC236}">
                <a16:creationId xmlns:a16="http://schemas.microsoft.com/office/drawing/2014/main" id="{78D208BD-BBD6-4602-9F10-D7DC549BA7D2}"/>
              </a:ext>
            </a:extLst>
          </p:cNvPr>
          <p:cNvCxnSpPr>
            <a:cxnSpLocks/>
          </p:cNvCxnSpPr>
          <p:nvPr/>
        </p:nvCxnSpPr>
        <p:spPr>
          <a:xfrm flipV="1">
            <a:off x="9110105" y="4557010"/>
            <a:ext cx="1840210" cy="264693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5" name="文字方塊 18">
            <a:extLst>
              <a:ext uri="{FF2B5EF4-FFF2-40B4-BE49-F238E27FC236}">
                <a16:creationId xmlns:a16="http://schemas.microsoft.com/office/drawing/2014/main" id="{D24F233B-9E3A-4089-AD2D-8CBA8D531F5A}"/>
              </a:ext>
            </a:extLst>
          </p:cNvPr>
          <p:cNvSpPr txBox="1"/>
          <p:nvPr/>
        </p:nvSpPr>
        <p:spPr>
          <a:xfrm>
            <a:off x="10881437" y="3956845"/>
            <a:ext cx="1251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20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次更新以后</a:t>
            </a:r>
            <a:endParaRPr lang="zh-TW" altLang="en-US" sz="2800" b="1" baseline="-25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6" name="文字方塊 18">
            <a:extLst>
              <a:ext uri="{FF2B5EF4-FFF2-40B4-BE49-F238E27FC236}">
                <a16:creationId xmlns:a16="http://schemas.microsoft.com/office/drawing/2014/main" id="{9FDD5FE7-E67F-4F59-BA11-25DB44FED64C}"/>
              </a:ext>
            </a:extLst>
          </p:cNvPr>
          <p:cNvSpPr txBox="1"/>
          <p:nvPr/>
        </p:nvSpPr>
        <p:spPr>
          <a:xfrm>
            <a:off x="5303328" y="3075057"/>
            <a:ext cx="1251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计算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20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个样本才更新</a:t>
            </a:r>
            <a:endParaRPr lang="zh-TW" altLang="en-US" sz="2800" b="1" baseline="-25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7" name="直線單箭頭接點 13">
            <a:extLst>
              <a:ext uri="{FF2B5EF4-FFF2-40B4-BE49-F238E27FC236}">
                <a16:creationId xmlns:a16="http://schemas.microsoft.com/office/drawing/2014/main" id="{BEE907DF-642E-4E4C-90BD-75AE9F6A3FFF}"/>
              </a:ext>
            </a:extLst>
          </p:cNvPr>
          <p:cNvCxnSpPr>
            <a:cxnSpLocks/>
          </p:cNvCxnSpPr>
          <p:nvPr/>
        </p:nvCxnSpPr>
        <p:spPr>
          <a:xfrm flipV="1">
            <a:off x="3964561" y="3438349"/>
            <a:ext cx="1472209" cy="5208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" name="文字方塊 5">
            <a:extLst>
              <a:ext uri="{FF2B5EF4-FFF2-40B4-BE49-F238E27FC236}">
                <a16:creationId xmlns:a16="http://schemas.microsoft.com/office/drawing/2014/main" id="{73E56B1E-0DA2-4AB4-AFEF-B1B0093FBA72}"/>
              </a:ext>
            </a:extLst>
          </p:cNvPr>
          <p:cNvSpPr txBox="1"/>
          <p:nvPr/>
        </p:nvSpPr>
        <p:spPr>
          <a:xfrm>
            <a:off x="1531572" y="1998354"/>
            <a:ext cx="3438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b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Batch size = N (Full batch)</a:t>
            </a:r>
            <a:endParaRPr lang="zh-TW" altLang="en-US" sz="2400" b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1" name="文字方塊 18">
            <a:extLst>
              <a:ext uri="{FF2B5EF4-FFF2-40B4-BE49-F238E27FC236}">
                <a16:creationId xmlns:a16="http://schemas.microsoft.com/office/drawing/2014/main" id="{5D206CDE-9D58-470E-A1CC-034F9E5B6600}"/>
              </a:ext>
            </a:extLst>
          </p:cNvPr>
          <p:cNvSpPr txBox="1"/>
          <p:nvPr/>
        </p:nvSpPr>
        <p:spPr>
          <a:xfrm>
            <a:off x="7858584" y="1948147"/>
            <a:ext cx="3438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b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Batch size = 1</a:t>
            </a:r>
            <a:endParaRPr lang="zh-TW" altLang="en-US" sz="2400" b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5034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FDFF02-FD8C-462D-B064-B2779C3BFD21}"/>
              </a:ext>
            </a:extLst>
          </p:cNvPr>
          <p:cNvGrpSpPr/>
          <p:nvPr/>
        </p:nvGrpSpPr>
        <p:grpSpPr>
          <a:xfrm>
            <a:off x="422634" y="1387555"/>
            <a:ext cx="5184576" cy="5048985"/>
            <a:chOff x="767408" y="1222971"/>
            <a:chExt cx="5184576" cy="504898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6390B23-D1C3-4D18-904C-58120BEBF2FE}"/>
                </a:ext>
              </a:extLst>
            </p:cNvPr>
            <p:cNvSpPr/>
            <p:nvPr/>
          </p:nvSpPr>
          <p:spPr>
            <a:xfrm>
              <a:off x="4272378" y="2779777"/>
              <a:ext cx="1440160" cy="1319431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65C668-D690-4047-907F-A3A61BBC8148}"/>
                </a:ext>
              </a:extLst>
            </p:cNvPr>
            <p:cNvSpPr/>
            <p:nvPr/>
          </p:nvSpPr>
          <p:spPr>
            <a:xfrm>
              <a:off x="4272378" y="4607376"/>
              <a:ext cx="1440161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EEC0EC-5F44-44ED-837D-21EA3ACC1CED}"/>
                </a:ext>
              </a:extLst>
            </p:cNvPr>
            <p:cNvSpPr/>
            <p:nvPr/>
          </p:nvSpPr>
          <p:spPr>
            <a:xfrm>
              <a:off x="1832965" y="5590184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137176E-4866-4D69-814B-7AC2EC73A33C}"/>
                </a:ext>
              </a:extLst>
            </p:cNvPr>
            <p:cNvSpPr/>
            <p:nvPr/>
          </p:nvSpPr>
          <p:spPr>
            <a:xfrm>
              <a:off x="1832965" y="4607376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85BCAC5-1C79-4126-ACFD-6D68C5B5B465}"/>
                </a:ext>
              </a:extLst>
            </p:cNvPr>
            <p:cNvSpPr/>
            <p:nvPr/>
          </p:nvSpPr>
          <p:spPr>
            <a:xfrm>
              <a:off x="1832965" y="3721593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AD1EB42-BA5E-49A4-BCF3-6A92AF611C8A}"/>
                </a:ext>
              </a:extLst>
            </p:cNvPr>
            <p:cNvSpPr/>
            <p:nvPr/>
          </p:nvSpPr>
          <p:spPr>
            <a:xfrm>
              <a:off x="1832965" y="2815313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81E4E2F-10BB-438C-9755-B9DF1A797472}"/>
                </a:ext>
              </a:extLst>
            </p:cNvPr>
            <p:cNvSpPr/>
            <p:nvPr/>
          </p:nvSpPr>
          <p:spPr>
            <a:xfrm>
              <a:off x="767408" y="3867234"/>
              <a:ext cx="688243" cy="1908000"/>
            </a:xfrm>
            <a:prstGeom prst="rect">
              <a:avLst/>
            </a:prstGeom>
            <a:solidFill>
              <a:srgbClr val="BB853D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FCFFFAC-3AAA-4635-96FC-89FEA11BC886}"/>
                </a:ext>
              </a:extLst>
            </p:cNvPr>
            <p:cNvSpPr/>
            <p:nvPr/>
          </p:nvSpPr>
          <p:spPr>
            <a:xfrm>
              <a:off x="1832965" y="1222971"/>
              <a:ext cx="1844104" cy="1104671"/>
            </a:xfrm>
            <a:prstGeom prst="rect">
              <a:avLst/>
            </a:prstGeom>
            <a:solidFill>
              <a:srgbClr val="8EA7E6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E9DF723-00F8-43A7-94AB-652B1AB3A009}"/>
                </a:ext>
              </a:extLst>
            </p:cNvPr>
            <p:cNvSpPr txBox="1"/>
            <p:nvPr/>
          </p:nvSpPr>
          <p:spPr>
            <a:xfrm>
              <a:off x="2020885" y="1315474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输入图像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1B2BAC5-7840-4F49-88BD-4C633BFC4834}"/>
                </a:ext>
              </a:extLst>
            </p:cNvPr>
            <p:cNvSpPr txBox="1"/>
            <p:nvPr/>
          </p:nvSpPr>
          <p:spPr>
            <a:xfrm>
              <a:off x="2008898" y="1778479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特征表达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14B6FFD-C528-4296-946E-A13D2C97BF0B}"/>
                </a:ext>
              </a:extLst>
            </p:cNvPr>
            <p:cNvSpPr txBox="1"/>
            <p:nvPr/>
          </p:nvSpPr>
          <p:spPr>
            <a:xfrm>
              <a:off x="1890921" y="2787296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回归模型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0CE6F89-7AC4-4F64-A9D8-1AAECC19B8E7}"/>
                </a:ext>
              </a:extLst>
            </p:cNvPr>
            <p:cNvSpPr txBox="1"/>
            <p:nvPr/>
          </p:nvSpPr>
          <p:spPr>
            <a:xfrm>
              <a:off x="2041054" y="3693577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预测结果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6136C00-12F8-4CEA-AE7F-BB73CB07EAAD}"/>
                </a:ext>
              </a:extLst>
            </p:cNvPr>
            <p:cNvSpPr txBox="1"/>
            <p:nvPr/>
          </p:nvSpPr>
          <p:spPr>
            <a:xfrm>
              <a:off x="2041054" y="4564049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损失函数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904F893-F3FB-4274-B955-783DDFABC68E}"/>
                </a:ext>
              </a:extLst>
            </p:cNvPr>
            <p:cNvSpPr txBox="1"/>
            <p:nvPr/>
          </p:nvSpPr>
          <p:spPr>
            <a:xfrm>
              <a:off x="2069640" y="5565347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误差度量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C960225-3468-4CB9-8181-33C54D2F27C3}"/>
                </a:ext>
              </a:extLst>
            </p:cNvPr>
            <p:cNvCxnSpPr>
              <a:cxnSpLocks/>
              <a:stCxn id="20" idx="1"/>
              <a:endCxn id="20" idx="3"/>
            </p:cNvCxnSpPr>
            <p:nvPr/>
          </p:nvCxnSpPr>
          <p:spPr>
            <a:xfrm>
              <a:off x="1832965" y="1728965"/>
              <a:ext cx="1844104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FE4DA7E-6429-4752-A82E-A883E8A490F9}"/>
                </a:ext>
              </a:extLst>
            </p:cNvPr>
            <p:cNvSpPr txBox="1"/>
            <p:nvPr/>
          </p:nvSpPr>
          <p:spPr>
            <a:xfrm>
              <a:off x="4299523" y="4596680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参数优化</a:t>
              </a:r>
            </a:p>
          </p:txBody>
        </p:sp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29C524AE-0914-4509-B393-F3DE294913BD}"/>
                </a:ext>
              </a:extLst>
            </p:cNvPr>
            <p:cNvSpPr/>
            <p:nvPr/>
          </p:nvSpPr>
          <p:spPr>
            <a:xfrm rot="5400000">
              <a:off x="2524184" y="2318866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0" name="箭头: 右 29">
              <a:extLst>
                <a:ext uri="{FF2B5EF4-FFF2-40B4-BE49-F238E27FC236}">
                  <a16:creationId xmlns:a16="http://schemas.microsoft.com/office/drawing/2014/main" id="{12396FDE-F8BA-4423-ACCE-DE3C7AFCA692}"/>
                </a:ext>
              </a:extLst>
            </p:cNvPr>
            <p:cNvSpPr/>
            <p:nvPr/>
          </p:nvSpPr>
          <p:spPr>
            <a:xfrm rot="5400000">
              <a:off x="2558887" y="3220603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1" name="箭头: 右 30">
              <a:extLst>
                <a:ext uri="{FF2B5EF4-FFF2-40B4-BE49-F238E27FC236}">
                  <a16:creationId xmlns:a16="http://schemas.microsoft.com/office/drawing/2014/main" id="{79E26FB9-88B0-4EEA-84DF-7D94026FE7ED}"/>
                </a:ext>
              </a:extLst>
            </p:cNvPr>
            <p:cNvSpPr/>
            <p:nvPr/>
          </p:nvSpPr>
          <p:spPr>
            <a:xfrm rot="5400000">
              <a:off x="2558887" y="4120460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2" name="箭头: 右 31">
              <a:extLst>
                <a:ext uri="{FF2B5EF4-FFF2-40B4-BE49-F238E27FC236}">
                  <a16:creationId xmlns:a16="http://schemas.microsoft.com/office/drawing/2014/main" id="{E8A971C8-3A60-4D3C-9B8A-7BA38F2E9856}"/>
                </a:ext>
              </a:extLst>
            </p:cNvPr>
            <p:cNvSpPr/>
            <p:nvPr/>
          </p:nvSpPr>
          <p:spPr>
            <a:xfrm rot="5400000">
              <a:off x="2558886" y="5051580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3" name="箭头: 直角上 32">
              <a:extLst>
                <a:ext uri="{FF2B5EF4-FFF2-40B4-BE49-F238E27FC236}">
                  <a16:creationId xmlns:a16="http://schemas.microsoft.com/office/drawing/2014/main" id="{48474EA9-1ABB-4639-9E07-9C03C1A1A80B}"/>
                </a:ext>
              </a:extLst>
            </p:cNvPr>
            <p:cNvSpPr/>
            <p:nvPr/>
          </p:nvSpPr>
          <p:spPr>
            <a:xfrm>
              <a:off x="3677070" y="5048200"/>
              <a:ext cx="1477210" cy="886071"/>
            </a:xfrm>
            <a:prstGeom prst="bentUp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4" name="箭头: 右 33">
              <a:extLst>
                <a:ext uri="{FF2B5EF4-FFF2-40B4-BE49-F238E27FC236}">
                  <a16:creationId xmlns:a16="http://schemas.microsoft.com/office/drawing/2014/main" id="{575A94EC-F070-4E3C-98D6-CE9BB2882AB5}"/>
                </a:ext>
              </a:extLst>
            </p:cNvPr>
            <p:cNvSpPr/>
            <p:nvPr/>
          </p:nvSpPr>
          <p:spPr>
            <a:xfrm rot="16200000">
              <a:off x="4761625" y="4112668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7423EDA0-BECA-4A0C-B9CC-28AB7A4E6A2A}"/>
                </a:ext>
              </a:extLst>
            </p:cNvPr>
            <p:cNvSpPr/>
            <p:nvPr/>
          </p:nvSpPr>
          <p:spPr>
            <a:xfrm rot="10800000">
              <a:off x="3729227" y="2898249"/>
              <a:ext cx="504102" cy="322696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93E98F2-A2F9-4480-8604-62BA9D070362}"/>
                </a:ext>
              </a:extLst>
            </p:cNvPr>
            <p:cNvSpPr txBox="1"/>
            <p:nvPr/>
          </p:nvSpPr>
          <p:spPr>
            <a:xfrm>
              <a:off x="879910" y="3950350"/>
              <a:ext cx="575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真实结果</a:t>
              </a:r>
            </a:p>
          </p:txBody>
        </p:sp>
        <p:sp>
          <p:nvSpPr>
            <p:cNvPr id="37" name="箭头: 右 36">
              <a:extLst>
                <a:ext uri="{FF2B5EF4-FFF2-40B4-BE49-F238E27FC236}">
                  <a16:creationId xmlns:a16="http://schemas.microsoft.com/office/drawing/2014/main" id="{23B90B4F-F8D4-4464-9A68-4B8C2988A445}"/>
                </a:ext>
              </a:extLst>
            </p:cNvPr>
            <p:cNvSpPr/>
            <p:nvPr/>
          </p:nvSpPr>
          <p:spPr>
            <a:xfrm>
              <a:off x="1477776" y="4683904"/>
              <a:ext cx="355108" cy="285756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310D9EB-4FE7-4E39-B499-90C496D13A89}"/>
                    </a:ext>
                  </a:extLst>
                </p:cNvPr>
                <p:cNvSpPr/>
                <p:nvPr/>
              </p:nvSpPr>
              <p:spPr>
                <a:xfrm>
                  <a:off x="863060" y="5229625"/>
                  <a:ext cx="6421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zh-CN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310D9EB-4FE7-4E39-B499-90C496D13A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060" y="5229625"/>
                  <a:ext cx="64216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50886FD-D740-499D-9864-270667DF009E}"/>
                    </a:ext>
                  </a:extLst>
                </p:cNvPr>
                <p:cNvSpPr/>
                <p:nvPr/>
              </p:nvSpPr>
              <p:spPr>
                <a:xfrm>
                  <a:off x="3215456" y="3632022"/>
                  <a:ext cx="6421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zh-CN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CN" alt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50886FD-D740-499D-9864-270667DF00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456" y="3632022"/>
                  <a:ext cx="64216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E0FBF0E-DDFE-4F5D-A77A-00D656B762DC}"/>
                </a:ext>
              </a:extLst>
            </p:cNvPr>
            <p:cNvSpPr/>
            <p:nvPr/>
          </p:nvSpPr>
          <p:spPr>
            <a:xfrm>
              <a:off x="4831799" y="3521766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812DC32A-E989-450A-A6C2-D45E7011B776}"/>
                </a:ext>
              </a:extLst>
            </p:cNvPr>
            <p:cNvCxnSpPr/>
            <p:nvPr/>
          </p:nvCxnSpPr>
          <p:spPr>
            <a:xfrm>
              <a:off x="1631504" y="2564904"/>
              <a:ext cx="2376264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06E1C3F-29CD-41C2-95F8-C597E5680E8D}"/>
                </a:ext>
              </a:extLst>
            </p:cNvPr>
            <p:cNvCxnSpPr>
              <a:cxnSpLocks/>
            </p:cNvCxnSpPr>
            <p:nvPr/>
          </p:nvCxnSpPr>
          <p:spPr>
            <a:xfrm>
              <a:off x="1631504" y="2585120"/>
              <a:ext cx="0" cy="3580184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0810B2B-EF66-4A84-8F31-BD51795B7DE0}"/>
                </a:ext>
              </a:extLst>
            </p:cNvPr>
            <p:cNvCxnSpPr>
              <a:cxnSpLocks/>
            </p:cNvCxnSpPr>
            <p:nvPr/>
          </p:nvCxnSpPr>
          <p:spPr>
            <a:xfrm>
              <a:off x="5951984" y="4372043"/>
              <a:ext cx="0" cy="187220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3D831B2-8A42-4E26-90A0-58B15D5B2EE3}"/>
                </a:ext>
              </a:extLst>
            </p:cNvPr>
            <p:cNvCxnSpPr>
              <a:cxnSpLocks/>
            </p:cNvCxnSpPr>
            <p:nvPr/>
          </p:nvCxnSpPr>
          <p:spPr>
            <a:xfrm>
              <a:off x="3935760" y="2575750"/>
              <a:ext cx="0" cy="187220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A79EC-1962-42FA-BAF7-B7B2178C7C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5658" y="4338948"/>
              <a:ext cx="2006326" cy="13113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73519E2B-1494-4995-A0FD-04BF59C41D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1505" y="6165304"/>
              <a:ext cx="432047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D2600CC-DBCF-4FD4-819E-798B7F5A22B7}"/>
                    </a:ext>
                  </a:extLst>
                </p:cNvPr>
                <p:cNvSpPr/>
                <p:nvPr/>
              </p:nvSpPr>
              <p:spPr>
                <a:xfrm>
                  <a:off x="3804143" y="4241012"/>
                  <a:ext cx="61869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𝓐</m:t>
                        </m:r>
                      </m:oMath>
                    </m:oMathPara>
                  </a14:m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D2600CC-DBCF-4FD4-819E-798B7F5A22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4143" y="4241012"/>
                  <a:ext cx="61869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FA863134-CF01-4D98-827E-6DABF47B7349}"/>
                    </a:ext>
                  </a:extLst>
                </p:cNvPr>
                <p:cNvSpPr/>
                <p:nvPr/>
              </p:nvSpPr>
              <p:spPr>
                <a:xfrm>
                  <a:off x="907906" y="5748736"/>
                  <a:ext cx="49173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DA56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DA56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FA863134-CF01-4D98-827E-6DABF47B73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906" y="5748736"/>
                  <a:ext cx="491738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C219F9F-99CF-4766-AE77-09A169218A2F}"/>
                    </a:ext>
                  </a:extLst>
                </p:cNvPr>
                <p:cNvSpPr/>
                <p:nvPr/>
              </p:nvSpPr>
              <p:spPr>
                <a:xfrm>
                  <a:off x="3037345" y="3113629"/>
                  <a:ext cx="527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EFA2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𝒈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FA28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C219F9F-99CF-4766-AE77-09A169218A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345" y="3113629"/>
                  <a:ext cx="527709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0" name="TextBox 20">
            <a:extLst>
              <a:ext uri="{FF2B5EF4-FFF2-40B4-BE49-F238E27FC236}">
                <a16:creationId xmlns:a16="http://schemas.microsoft.com/office/drawing/2014/main" id="{85CBBA57-C836-4D2E-8D75-763E45E6F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555" y="856652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E53AE96-39EF-40BB-BC2A-C6DDD6FCC75B}"/>
              </a:ext>
            </a:extLst>
          </p:cNvPr>
          <p:cNvSpPr/>
          <p:nvPr/>
        </p:nvSpPr>
        <p:spPr>
          <a:xfrm>
            <a:off x="3825240" y="2834640"/>
            <a:ext cx="1623055" cy="1562241"/>
          </a:xfrm>
          <a:prstGeom prst="roundRect">
            <a:avLst/>
          </a:prstGeom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8017FB61-A891-441F-A0D1-16AAB8DA885C}"/>
              </a:ext>
            </a:extLst>
          </p:cNvPr>
          <p:cNvSpPr/>
          <p:nvPr/>
        </p:nvSpPr>
        <p:spPr>
          <a:xfrm>
            <a:off x="5772303" y="1041950"/>
            <a:ext cx="6290148" cy="5366885"/>
          </a:xfrm>
          <a:prstGeom prst="roundRect">
            <a:avLst/>
          </a:prstGeom>
          <a:ln w="38100">
            <a:solidFill>
              <a:srgbClr val="00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C1CA5F2-C3B4-451B-A9F7-83E6C834EAE2}"/>
              </a:ext>
            </a:extLst>
          </p:cNvPr>
          <p:cNvCxnSpPr>
            <a:cxnSpLocks/>
          </p:cNvCxnSpPr>
          <p:nvPr/>
        </p:nvCxnSpPr>
        <p:spPr>
          <a:xfrm flipV="1">
            <a:off x="5304886" y="1729969"/>
            <a:ext cx="467417" cy="1104672"/>
          </a:xfrm>
          <a:prstGeom prst="line">
            <a:avLst/>
          </a:prstGeom>
          <a:ln w="38100">
            <a:solidFill>
              <a:srgbClr val="0000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D6D5B26-5B8A-4723-9715-6BFFA430A200}"/>
              </a:ext>
            </a:extLst>
          </p:cNvPr>
          <p:cNvCxnSpPr>
            <a:cxnSpLocks/>
          </p:cNvCxnSpPr>
          <p:nvPr/>
        </p:nvCxnSpPr>
        <p:spPr>
          <a:xfrm>
            <a:off x="5404815" y="4318066"/>
            <a:ext cx="430366" cy="1595254"/>
          </a:xfrm>
          <a:prstGeom prst="line">
            <a:avLst/>
          </a:prstGeom>
          <a:ln w="38100">
            <a:solidFill>
              <a:srgbClr val="0000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4E1B19D-C80C-4A4D-824C-ACE2E87B037B}"/>
                  </a:ext>
                </a:extLst>
              </p:cNvPr>
              <p:cNvSpPr txBox="1"/>
              <p:nvPr/>
            </p:nvSpPr>
            <p:spPr>
              <a:xfrm>
                <a:off x="7645883" y="1097343"/>
                <a:ext cx="2093233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ℋ</m:t>
                        </m:r>
                        <m:r>
                          <a:rPr lang="zh-CN" altLang="en-US" sz="28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(∙</m:t>
                        </m:r>
                      </m:e>
                    </m:d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像什么？</a:t>
                </a: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4E1B19D-C80C-4A4D-824C-ACE2E87B0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883" y="1097343"/>
                <a:ext cx="2093233" cy="513282"/>
              </a:xfrm>
              <a:prstGeom prst="rect">
                <a:avLst/>
              </a:prstGeom>
              <a:blipFill>
                <a:blip r:embed="rId9"/>
                <a:stretch>
                  <a:fillRect t="-1190" r="-1889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0FF8C9E3-E20C-4428-B3A3-63F36A646264}"/>
                  </a:ext>
                </a:extLst>
              </p:cNvPr>
              <p:cNvSpPr/>
              <p:nvPr/>
            </p:nvSpPr>
            <p:spPr>
              <a:xfrm>
                <a:off x="6096000" y="2869682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计算输入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的加权和：</a:t>
                </a: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0FF8C9E3-E20C-4428-B3A3-63F36A6462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69682"/>
                <a:ext cx="6096000" cy="461665"/>
              </a:xfrm>
              <a:prstGeom prst="rect">
                <a:avLst/>
              </a:prstGeom>
              <a:blipFill>
                <a:blip r:embed="rId10"/>
                <a:stretch>
                  <a:fillRect l="-1500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B3AE208A-BFE6-41EA-B889-4A1D11AFD124}"/>
              </a:ext>
            </a:extLst>
          </p:cNvPr>
          <p:cNvSpPr txBox="1"/>
          <p:nvPr/>
        </p:nvSpPr>
        <p:spPr>
          <a:xfrm>
            <a:off x="6096000" y="4053183"/>
            <a:ext cx="351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回归模型的参数空间：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67608FE-569E-48D2-9389-5BD6A044587A}"/>
                  </a:ext>
                </a:extLst>
              </p:cNvPr>
              <p:cNvSpPr/>
              <p:nvPr/>
            </p:nvSpPr>
            <p:spPr>
              <a:xfrm>
                <a:off x="9137289" y="3991697"/>
                <a:ext cx="24807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 </m:t>
                          </m:r>
                          <m:r>
                            <a:rPr lang="zh-CN" alt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zh-CN" altLang="en-US" sz="2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67608FE-569E-48D2-9389-5BD6A0445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289" y="3991697"/>
                <a:ext cx="248074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EC9A5F9-770A-4E56-AAD1-F0B6A0AC8F51}"/>
                  </a:ext>
                </a:extLst>
              </p:cNvPr>
              <p:cNvSpPr txBox="1"/>
              <p:nvPr/>
            </p:nvSpPr>
            <p:spPr>
              <a:xfrm>
                <a:off x="9255093" y="4510088"/>
                <a:ext cx="19147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EC9A5F9-770A-4E56-AAD1-F0B6A0AC8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093" y="4510088"/>
                <a:ext cx="1914755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39A76EA1-1E12-4C68-B49C-B1078F2C680F}"/>
                  </a:ext>
                </a:extLst>
              </p:cNvPr>
              <p:cNvSpPr/>
              <p:nvPr/>
            </p:nvSpPr>
            <p:spPr>
              <a:xfrm>
                <a:off x="6139791" y="1866871"/>
                <a:ext cx="38540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输入</a:t>
                </a:r>
                <a14:m>
                  <m:oMath xmlns:m="http://schemas.openxmlformats.org/officeDocument/2006/math">
                    <m:r>
                      <a:rPr lang="zh-CN" alt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kumimoji="0" lang="en-US" altLang="zh-CN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𝐱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39A76EA1-1E12-4C68-B49C-B1078F2C6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791" y="1866871"/>
                <a:ext cx="3854068" cy="461665"/>
              </a:xfrm>
              <a:prstGeom prst="rect">
                <a:avLst/>
              </a:prstGeom>
              <a:blipFill>
                <a:blip r:embed="rId13"/>
                <a:stretch>
                  <a:fillRect l="-237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7AC3CA8-B276-4147-A789-B14B9B287847}"/>
                  </a:ext>
                </a:extLst>
              </p:cNvPr>
              <p:cNvSpPr/>
              <p:nvPr/>
            </p:nvSpPr>
            <p:spPr>
              <a:xfrm>
                <a:off x="7548397" y="2404728"/>
                <a:ext cx="5658529" cy="1349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7AC3CA8-B276-4147-A789-B14B9B2878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397" y="2404728"/>
                <a:ext cx="5658529" cy="134928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标题 1">
            <a:extLst>
              <a:ext uri="{FF2B5EF4-FFF2-40B4-BE49-F238E27FC236}">
                <a16:creationId xmlns:a16="http://schemas.microsoft.com/office/drawing/2014/main" id="{9C502C37-2B86-4631-8FD3-3F7AE3F2386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线性回归问题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A7D418B-FF15-4D9A-8840-1428DEA852DB}"/>
              </a:ext>
            </a:extLst>
          </p:cNvPr>
          <p:cNvSpPr txBox="1"/>
          <p:nvPr/>
        </p:nvSpPr>
        <p:spPr>
          <a:xfrm>
            <a:off x="3927604" y="3015234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回归模型参数空间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10EEB87A-A8F1-4B67-A0A2-AAF02189F74D}"/>
                  </a:ext>
                </a:extLst>
              </p:cNvPr>
              <p:cNvSpPr/>
              <p:nvPr/>
            </p:nvSpPr>
            <p:spPr>
              <a:xfrm>
                <a:off x="4187429" y="3724997"/>
                <a:ext cx="1032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10EEB87A-A8F1-4B67-A0A2-AAF02189F7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429" y="3724997"/>
                <a:ext cx="103220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5C4C27F7-4E7F-4A19-B864-CBBA834E70A9}"/>
              </a:ext>
            </a:extLst>
          </p:cNvPr>
          <p:cNvSpPr txBox="1"/>
          <p:nvPr/>
        </p:nvSpPr>
        <p:spPr>
          <a:xfrm>
            <a:off x="5906243" y="5453761"/>
            <a:ext cx="6022267" cy="461665"/>
          </a:xfrm>
          <a:prstGeom prst="rect">
            <a:avLst/>
          </a:prstGeom>
          <a:solidFill>
            <a:srgbClr val="FFFF00">
              <a:alpha val="44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线性回归的目的：找到误差最小的拟合模型</a:t>
            </a:r>
          </a:p>
        </p:txBody>
      </p:sp>
    </p:spTree>
    <p:extLst>
      <p:ext uri="{BB962C8B-B14F-4D97-AF65-F5344CB8AC3E}">
        <p14:creationId xmlns:p14="http://schemas.microsoft.com/office/powerpoint/2010/main" val="13862275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9BB5DC-F090-448F-9CF1-21C5295B3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507" y="5477501"/>
            <a:ext cx="628650" cy="46166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8A9F43E-2C1A-4DDE-9EE4-AA2E1771C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991" y="4821347"/>
            <a:ext cx="628650" cy="461665"/>
          </a:xfrm>
          <a:prstGeom prst="rect">
            <a:avLst/>
          </a:prstGeom>
        </p:spPr>
      </p:pic>
      <p:sp>
        <p:nvSpPr>
          <p:cNvPr id="20" name="文字方塊 18">
            <a:extLst>
              <a:ext uri="{FF2B5EF4-FFF2-40B4-BE49-F238E27FC236}">
                <a16:creationId xmlns:a16="http://schemas.microsoft.com/office/drawing/2014/main" id="{B6CB5E33-B68E-457B-B5CE-3238A9D6FADA}"/>
              </a:ext>
            </a:extLst>
          </p:cNvPr>
          <p:cNvSpPr txBox="1"/>
          <p:nvPr/>
        </p:nvSpPr>
        <p:spPr>
          <a:xfrm>
            <a:off x="20337" y="5753198"/>
            <a:ext cx="12171663" cy="461665"/>
          </a:xfrm>
          <a:prstGeom prst="rect">
            <a:avLst/>
          </a:prstGeom>
          <a:solidFill>
            <a:srgbClr val="D8D8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</a:rPr>
              <a:t>批量</a:t>
            </a:r>
            <a:r>
              <a:rPr lang="en-US" altLang="zh-CN" sz="2400" dirty="0">
                <a:solidFill>
                  <a:prstClr val="black"/>
                </a:solidFill>
              </a:rPr>
              <a:t>(batch size)</a:t>
            </a:r>
            <a:r>
              <a:rPr lang="zh-CN" altLang="en-US" sz="2400" dirty="0">
                <a:solidFill>
                  <a:prstClr val="black"/>
                </a:solidFill>
              </a:rPr>
              <a:t>大在计算梯度时并不意味着会花费更多的时间，除非</a:t>
            </a:r>
            <a:r>
              <a:rPr lang="en-US" altLang="zh-CN" sz="2400" dirty="0">
                <a:solidFill>
                  <a:prstClr val="black"/>
                </a:solidFill>
              </a:rPr>
              <a:t>batch size </a:t>
            </a:r>
            <a:r>
              <a:rPr lang="zh-CN" altLang="en-US" sz="2400" dirty="0">
                <a:solidFill>
                  <a:prstClr val="black"/>
                </a:solidFill>
              </a:rPr>
              <a:t>太大</a:t>
            </a:r>
            <a:endParaRPr kumimoji="0" lang="zh-TW" altLang="en-US" sz="2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272BD9F2-A900-4808-ADAB-81B8F8A6C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807" y="1435397"/>
            <a:ext cx="5534025" cy="415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字方塊 5">
            <a:extLst>
              <a:ext uri="{FF2B5EF4-FFF2-40B4-BE49-F238E27FC236}">
                <a16:creationId xmlns:a16="http://schemas.microsoft.com/office/drawing/2014/main" id="{42598270-C3FA-4FEF-B123-D2A28913E589}"/>
              </a:ext>
            </a:extLst>
          </p:cNvPr>
          <p:cNvSpPr txBox="1"/>
          <p:nvPr/>
        </p:nvSpPr>
        <p:spPr>
          <a:xfrm>
            <a:off x="1829332" y="4831341"/>
            <a:ext cx="2276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-apple-system"/>
                <a:ea typeface="新細明體" panose="02020500000000000000" pitchFamily="18" charset="-120"/>
              </a:rPr>
              <a:t>Tesla V100 GPU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297CAD4-FB30-4872-9884-E2925603ADF5}"/>
              </a:ext>
            </a:extLst>
          </p:cNvPr>
          <p:cNvSpPr/>
          <p:nvPr/>
        </p:nvSpPr>
        <p:spPr>
          <a:xfrm>
            <a:off x="6146538" y="1515267"/>
            <a:ext cx="1807370" cy="2267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4" name="直線單箭頭接點 11">
            <a:extLst>
              <a:ext uri="{FF2B5EF4-FFF2-40B4-BE49-F238E27FC236}">
                <a16:creationId xmlns:a16="http://schemas.microsoft.com/office/drawing/2014/main" id="{E36862CE-436F-47E2-A713-54A8C58845F9}"/>
              </a:ext>
            </a:extLst>
          </p:cNvPr>
          <p:cNvCxnSpPr>
            <a:cxnSpLocks/>
          </p:cNvCxnSpPr>
          <p:nvPr/>
        </p:nvCxnSpPr>
        <p:spPr>
          <a:xfrm flipH="1" flipV="1">
            <a:off x="6101296" y="4336554"/>
            <a:ext cx="86912" cy="44291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文字方塊 16">
            <a:extLst>
              <a:ext uri="{FF2B5EF4-FFF2-40B4-BE49-F238E27FC236}">
                <a16:creationId xmlns:a16="http://schemas.microsoft.com/office/drawing/2014/main" id="{F17FEAF4-ECD8-41C6-B3B9-FA0ACB97F154}"/>
              </a:ext>
            </a:extLst>
          </p:cNvPr>
          <p:cNvSpPr txBox="1"/>
          <p:nvPr/>
        </p:nvSpPr>
        <p:spPr>
          <a:xfrm>
            <a:off x="4932098" y="3846018"/>
            <a:ext cx="27574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Parallel computing 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6" name="直線單箭頭接點 18">
            <a:extLst>
              <a:ext uri="{FF2B5EF4-FFF2-40B4-BE49-F238E27FC236}">
                <a16:creationId xmlns:a16="http://schemas.microsoft.com/office/drawing/2014/main" id="{9CA5B0D8-B3DC-4573-AC53-194517FC3098}"/>
              </a:ext>
            </a:extLst>
          </p:cNvPr>
          <p:cNvCxnSpPr>
            <a:cxnSpLocks/>
          </p:cNvCxnSpPr>
          <p:nvPr/>
        </p:nvCxnSpPr>
        <p:spPr>
          <a:xfrm flipH="1" flipV="1">
            <a:off x="7260957" y="3122113"/>
            <a:ext cx="1322789" cy="30083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5F5DAE23-3DE2-4E18-856F-BC9799475FA5}"/>
              </a:ext>
            </a:extLst>
          </p:cNvPr>
          <p:cNvSpPr txBox="1"/>
          <p:nvPr/>
        </p:nvSpPr>
        <p:spPr>
          <a:xfrm>
            <a:off x="5164867" y="2688876"/>
            <a:ext cx="27574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Having limitation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9" name="文字方塊 14">
            <a:extLst>
              <a:ext uri="{FF2B5EF4-FFF2-40B4-BE49-F238E27FC236}">
                <a16:creationId xmlns:a16="http://schemas.microsoft.com/office/drawing/2014/main" id="{1E3A0E35-4F02-42FD-A70C-D8A7293663B0}"/>
              </a:ext>
            </a:extLst>
          </p:cNvPr>
          <p:cNvSpPr txBox="1"/>
          <p:nvPr/>
        </p:nvSpPr>
        <p:spPr>
          <a:xfrm>
            <a:off x="2120138" y="2825926"/>
            <a:ext cx="18747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-apple-system"/>
                <a:ea typeface="新細明體" panose="02020500000000000000" pitchFamily="18" charset="-120"/>
              </a:rPr>
              <a:t>MNIST: digit classification 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0" name="文字方塊 15">
            <a:extLst>
              <a:ext uri="{FF2B5EF4-FFF2-40B4-BE49-F238E27FC236}">
                <a16:creationId xmlns:a16="http://schemas.microsoft.com/office/drawing/2014/main" id="{202EF9D5-53E2-4691-99B8-F29C9EBAB027}"/>
              </a:ext>
            </a:extLst>
          </p:cNvPr>
          <p:cNvSpPr txBox="1"/>
          <p:nvPr/>
        </p:nvSpPr>
        <p:spPr>
          <a:xfrm>
            <a:off x="4840710" y="1839169"/>
            <a:ext cx="3405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每次更新时花费的时间</a:t>
            </a:r>
            <a:endParaRPr lang="zh-TW" altLang="en-US" sz="24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91E438E2-3402-4D2C-82D6-94C76627D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1011168"/>
            <a:ext cx="1021862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迭代过程中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一次计算样本多少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(batch)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对梯度下降的影响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97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91E438E2-3402-4D2C-82D6-94C76627D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1011168"/>
            <a:ext cx="1021862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批量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(batch)</a:t>
            </a:r>
            <a:r>
              <a:rPr lang="zh-CN" altLang="en-US" sz="3200" dirty="0">
                <a:solidFill>
                  <a:srgbClr val="0000FF"/>
                </a:solidFill>
                <a:latin typeface="Arial"/>
              </a:rPr>
              <a:t>用于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梯度下降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03F3562-A34B-46B8-A830-CC908627A8B6}"/>
                  </a:ext>
                </a:extLst>
              </p:cNvPr>
              <p:cNvSpPr/>
              <p:nvPr/>
            </p:nvSpPr>
            <p:spPr>
              <a:xfrm>
                <a:off x="1007832" y="1694329"/>
                <a:ext cx="2313133" cy="572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03F3562-A34B-46B8-A830-CC908627A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832" y="1694329"/>
                <a:ext cx="2313133" cy="572849"/>
              </a:xfrm>
              <a:prstGeom prst="rect">
                <a:avLst/>
              </a:prstGeom>
              <a:blipFill>
                <a:blip r:embed="rId3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4">
                <a:extLst>
                  <a:ext uri="{FF2B5EF4-FFF2-40B4-BE49-F238E27FC236}">
                    <a16:creationId xmlns:a16="http://schemas.microsoft.com/office/drawing/2014/main" id="{57E73FC1-49F4-4FE9-8E94-B1E88582C9B4}"/>
                  </a:ext>
                </a:extLst>
              </p:cNvPr>
              <p:cNvSpPr txBox="1"/>
              <p:nvPr/>
            </p:nvSpPr>
            <p:spPr>
              <a:xfrm>
                <a:off x="836896" y="2319281"/>
                <a:ext cx="70212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+mn-ea"/>
                  </a:rPr>
                  <a:t>随机设置一个初始向量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TW" altLang="en-US" sz="2400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2" name="文字方塊 4">
                <a:extLst>
                  <a:ext uri="{FF2B5EF4-FFF2-40B4-BE49-F238E27FC236}">
                    <a16:creationId xmlns:a16="http://schemas.microsoft.com/office/drawing/2014/main" id="{57E73FC1-49F4-4FE9-8E94-B1E88582C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96" y="2319281"/>
                <a:ext cx="7021272" cy="461665"/>
              </a:xfrm>
              <a:prstGeom prst="rect">
                <a:avLst/>
              </a:prstGeom>
              <a:blipFill>
                <a:blip r:embed="rId4"/>
                <a:stretch>
                  <a:fillRect l="-1128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5">
                <a:extLst>
                  <a:ext uri="{FF2B5EF4-FFF2-40B4-BE49-F238E27FC236}">
                    <a16:creationId xmlns:a16="http://schemas.microsoft.com/office/drawing/2014/main" id="{BA670BE8-3833-473D-AFB8-1223FC0413DB}"/>
                  </a:ext>
                </a:extLst>
              </p:cNvPr>
              <p:cNvSpPr txBox="1"/>
              <p:nvPr/>
            </p:nvSpPr>
            <p:spPr>
              <a:xfrm>
                <a:off x="861834" y="3011494"/>
                <a:ext cx="70212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+mn-ea"/>
                  </a:rPr>
                  <a:t>计算梯度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zh-TW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  <a:defRPr/>
                </a:pP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3" name="文字方塊 5">
                <a:extLst>
                  <a:ext uri="{FF2B5EF4-FFF2-40B4-BE49-F238E27FC236}">
                    <a16:creationId xmlns:a16="http://schemas.microsoft.com/office/drawing/2014/main" id="{BA670BE8-3833-473D-AFB8-1223FC041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34" y="3011494"/>
                <a:ext cx="7021273" cy="830997"/>
              </a:xfrm>
              <a:prstGeom prst="rect">
                <a:avLst/>
              </a:prstGeom>
              <a:blipFill>
                <a:blip r:embed="rId5"/>
                <a:stretch>
                  <a:fillRect l="-1128" t="-6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20E754DD-F495-4434-A548-AECA5A24FB44}"/>
              </a:ext>
            </a:extLst>
          </p:cNvPr>
          <p:cNvSpPr/>
          <p:nvPr/>
        </p:nvSpPr>
        <p:spPr>
          <a:xfrm>
            <a:off x="9583029" y="1772235"/>
            <a:ext cx="1293122" cy="4283257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右大括弧 15">
            <a:extLst>
              <a:ext uri="{FF2B5EF4-FFF2-40B4-BE49-F238E27FC236}">
                <a16:creationId xmlns:a16="http://schemas.microsoft.com/office/drawing/2014/main" id="{4E4F4F20-EE16-4D5D-8A6E-03575720B25E}"/>
              </a:ext>
            </a:extLst>
          </p:cNvPr>
          <p:cNvSpPr/>
          <p:nvPr/>
        </p:nvSpPr>
        <p:spPr>
          <a:xfrm>
            <a:off x="10893369" y="1772235"/>
            <a:ext cx="408322" cy="4210363"/>
          </a:xfrm>
          <a:prstGeom prst="rightBrace">
            <a:avLst>
              <a:gd name="adj1" fmla="val 25695"/>
              <a:gd name="adj2" fmla="val 50000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文字方塊 18">
            <a:extLst>
              <a:ext uri="{FF2B5EF4-FFF2-40B4-BE49-F238E27FC236}">
                <a16:creationId xmlns:a16="http://schemas.microsoft.com/office/drawing/2014/main" id="{59763D9D-0F8A-49A9-8BAF-4022BE2EC08F}"/>
              </a:ext>
            </a:extLst>
          </p:cNvPr>
          <p:cNvSpPr txBox="1"/>
          <p:nvPr/>
        </p:nvSpPr>
        <p:spPr>
          <a:xfrm>
            <a:off x="8700669" y="2065793"/>
            <a:ext cx="448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43" name="直線接點 19">
            <a:extLst>
              <a:ext uri="{FF2B5EF4-FFF2-40B4-BE49-F238E27FC236}">
                <a16:creationId xmlns:a16="http://schemas.microsoft.com/office/drawing/2014/main" id="{1DC37D9D-F150-47B8-B460-BB095252EB38}"/>
              </a:ext>
            </a:extLst>
          </p:cNvPr>
          <p:cNvCxnSpPr/>
          <p:nvPr/>
        </p:nvCxnSpPr>
        <p:spPr>
          <a:xfrm>
            <a:off x="9583029" y="2871740"/>
            <a:ext cx="1293122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cxnSp>
        <p:nvCxnSpPr>
          <p:cNvPr id="44" name="直線接點 20">
            <a:extLst>
              <a:ext uri="{FF2B5EF4-FFF2-40B4-BE49-F238E27FC236}">
                <a16:creationId xmlns:a16="http://schemas.microsoft.com/office/drawing/2014/main" id="{D008E41D-811C-4BC5-9C2D-02A89BDA7F1B}"/>
              </a:ext>
            </a:extLst>
          </p:cNvPr>
          <p:cNvCxnSpPr/>
          <p:nvPr/>
        </p:nvCxnSpPr>
        <p:spPr>
          <a:xfrm>
            <a:off x="9583029" y="3877416"/>
            <a:ext cx="1293122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cxnSp>
        <p:nvCxnSpPr>
          <p:cNvPr id="45" name="直線接點 21">
            <a:extLst>
              <a:ext uri="{FF2B5EF4-FFF2-40B4-BE49-F238E27FC236}">
                <a16:creationId xmlns:a16="http://schemas.microsoft.com/office/drawing/2014/main" id="{A41A51DA-2D8D-4021-9FF0-591848C82787}"/>
              </a:ext>
            </a:extLst>
          </p:cNvPr>
          <p:cNvCxnSpPr/>
          <p:nvPr/>
        </p:nvCxnSpPr>
        <p:spPr>
          <a:xfrm>
            <a:off x="9600247" y="5078124"/>
            <a:ext cx="1293122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sp>
        <p:nvSpPr>
          <p:cNvPr id="46" name="文字方塊 22">
            <a:extLst>
              <a:ext uri="{FF2B5EF4-FFF2-40B4-BE49-F238E27FC236}">
                <a16:creationId xmlns:a16="http://schemas.microsoft.com/office/drawing/2014/main" id="{EAE9E6E9-691E-4BF8-A355-E3149CFF5067}"/>
              </a:ext>
            </a:extLst>
          </p:cNvPr>
          <p:cNvSpPr txBox="1"/>
          <p:nvPr/>
        </p:nvSpPr>
        <p:spPr>
          <a:xfrm>
            <a:off x="9583029" y="2088457"/>
            <a:ext cx="1293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batch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7" name="文字方塊 23">
            <a:extLst>
              <a:ext uri="{FF2B5EF4-FFF2-40B4-BE49-F238E27FC236}">
                <a16:creationId xmlns:a16="http://schemas.microsoft.com/office/drawing/2014/main" id="{8A39F88D-284A-42AD-BED7-53C44923CDA6}"/>
              </a:ext>
            </a:extLst>
          </p:cNvPr>
          <p:cNvSpPr txBox="1"/>
          <p:nvPr/>
        </p:nvSpPr>
        <p:spPr>
          <a:xfrm>
            <a:off x="9583029" y="3124330"/>
            <a:ext cx="1293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batch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8" name="文字方塊 24">
            <a:extLst>
              <a:ext uri="{FF2B5EF4-FFF2-40B4-BE49-F238E27FC236}">
                <a16:creationId xmlns:a16="http://schemas.microsoft.com/office/drawing/2014/main" id="{04AD1371-FB63-4EEA-BC75-2101E08BD6C5}"/>
              </a:ext>
            </a:extLst>
          </p:cNvPr>
          <p:cNvSpPr txBox="1"/>
          <p:nvPr/>
        </p:nvSpPr>
        <p:spPr>
          <a:xfrm>
            <a:off x="9583029" y="4217977"/>
            <a:ext cx="1293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batch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9" name="文字方塊 25">
            <a:extLst>
              <a:ext uri="{FF2B5EF4-FFF2-40B4-BE49-F238E27FC236}">
                <a16:creationId xmlns:a16="http://schemas.microsoft.com/office/drawing/2014/main" id="{ED744DA6-CE10-4C66-B974-E7023C52C917}"/>
              </a:ext>
            </a:extLst>
          </p:cNvPr>
          <p:cNvSpPr txBox="1"/>
          <p:nvPr/>
        </p:nvSpPr>
        <p:spPr>
          <a:xfrm>
            <a:off x="9591638" y="5317624"/>
            <a:ext cx="1293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batch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0" name="右大括弧 26">
            <a:extLst>
              <a:ext uri="{FF2B5EF4-FFF2-40B4-BE49-F238E27FC236}">
                <a16:creationId xmlns:a16="http://schemas.microsoft.com/office/drawing/2014/main" id="{D2B17466-9E89-4A0D-A224-646A643E4571}"/>
              </a:ext>
            </a:extLst>
          </p:cNvPr>
          <p:cNvSpPr/>
          <p:nvPr/>
        </p:nvSpPr>
        <p:spPr>
          <a:xfrm flipH="1">
            <a:off x="9157489" y="1758910"/>
            <a:ext cx="408322" cy="1136478"/>
          </a:xfrm>
          <a:prstGeom prst="rightBrace">
            <a:avLst>
              <a:gd name="adj1" fmla="val 25695"/>
              <a:gd name="adj2" fmla="val 50000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文字方塊 27">
            <a:extLst>
              <a:ext uri="{FF2B5EF4-FFF2-40B4-BE49-F238E27FC236}">
                <a16:creationId xmlns:a16="http://schemas.microsoft.com/office/drawing/2014/main" id="{CEFA9EEC-C547-4204-98BB-9C386C0DD248}"/>
              </a:ext>
            </a:extLst>
          </p:cNvPr>
          <p:cNvSpPr txBox="1"/>
          <p:nvPr/>
        </p:nvSpPr>
        <p:spPr>
          <a:xfrm>
            <a:off x="515352" y="5642827"/>
            <a:ext cx="4546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 </a:t>
            </a:r>
            <a:r>
              <a:rPr lang="en-US" altLang="zh-TW" sz="2400" b="1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epoch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= 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所有的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batch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遍历一遍</a:t>
            </a:r>
            <a:endParaRPr lang="zh-TW" altLang="en-US" sz="2400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52" name="直線單箭頭接點 6">
            <a:extLst>
              <a:ext uri="{FF2B5EF4-FFF2-40B4-BE49-F238E27FC236}">
                <a16:creationId xmlns:a16="http://schemas.microsoft.com/office/drawing/2014/main" id="{498EDF89-6787-4C85-841E-394692548C0E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8880848" y="2350067"/>
            <a:ext cx="702181" cy="867847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7">
                <a:extLst>
                  <a:ext uri="{FF2B5EF4-FFF2-40B4-BE49-F238E27FC236}">
                    <a16:creationId xmlns:a16="http://schemas.microsoft.com/office/drawing/2014/main" id="{D082198C-AB25-42FB-BE0E-9DA570766A46}"/>
                  </a:ext>
                </a:extLst>
              </p:cNvPr>
              <p:cNvSpPr txBox="1"/>
              <p:nvPr/>
            </p:nvSpPr>
            <p:spPr>
              <a:xfrm>
                <a:off x="8344510" y="3110371"/>
                <a:ext cx="3679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B05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3" name="文字方塊 7">
                <a:extLst>
                  <a:ext uri="{FF2B5EF4-FFF2-40B4-BE49-F238E27FC236}">
                    <a16:creationId xmlns:a16="http://schemas.microsoft.com/office/drawing/2014/main" id="{D082198C-AB25-42FB-BE0E-9DA570766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510" y="3110371"/>
                <a:ext cx="367921" cy="369332"/>
              </a:xfrm>
              <a:prstGeom prst="rect">
                <a:avLst/>
              </a:prstGeom>
              <a:blipFill>
                <a:blip r:embed="rId6"/>
                <a:stretch>
                  <a:fillRect l="-20000" r="-8333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30">
            <a:extLst>
              <a:ext uri="{FF2B5EF4-FFF2-40B4-BE49-F238E27FC236}">
                <a16:creationId xmlns:a16="http://schemas.microsoft.com/office/drawing/2014/main" id="{79F0DB43-F911-4443-A97A-151D4CEB1A27}"/>
              </a:ext>
            </a:extLst>
          </p:cNvPr>
          <p:cNvCxnSpPr>
            <a:cxnSpLocks/>
          </p:cNvCxnSpPr>
          <p:nvPr/>
        </p:nvCxnSpPr>
        <p:spPr>
          <a:xfrm flipH="1">
            <a:off x="8903365" y="3344789"/>
            <a:ext cx="671055" cy="888999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31">
                <a:extLst>
                  <a:ext uri="{FF2B5EF4-FFF2-40B4-BE49-F238E27FC236}">
                    <a16:creationId xmlns:a16="http://schemas.microsoft.com/office/drawing/2014/main" id="{30CF103B-A07B-40CE-A15E-415525160F65}"/>
                  </a:ext>
                </a:extLst>
              </p:cNvPr>
              <p:cNvSpPr txBox="1"/>
              <p:nvPr/>
            </p:nvSpPr>
            <p:spPr>
              <a:xfrm>
                <a:off x="8378965" y="4049122"/>
                <a:ext cx="3750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00FF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5" name="文字方塊 31">
                <a:extLst>
                  <a:ext uri="{FF2B5EF4-FFF2-40B4-BE49-F238E27FC236}">
                    <a16:creationId xmlns:a16="http://schemas.microsoft.com/office/drawing/2014/main" id="{30CF103B-A07B-40CE-A15E-415525160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965" y="4049122"/>
                <a:ext cx="375038" cy="369332"/>
              </a:xfrm>
              <a:prstGeom prst="rect">
                <a:avLst/>
              </a:prstGeom>
              <a:blipFill>
                <a:blip r:embed="rId7"/>
                <a:stretch>
                  <a:fillRect l="-19672" r="-819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線單箭頭接點 32">
            <a:extLst>
              <a:ext uri="{FF2B5EF4-FFF2-40B4-BE49-F238E27FC236}">
                <a16:creationId xmlns:a16="http://schemas.microsoft.com/office/drawing/2014/main" id="{D7A5C2E8-7C59-439D-A4FF-00C2D45FD105}"/>
              </a:ext>
            </a:extLst>
          </p:cNvPr>
          <p:cNvCxnSpPr>
            <a:cxnSpLocks/>
          </p:cNvCxnSpPr>
          <p:nvPr/>
        </p:nvCxnSpPr>
        <p:spPr>
          <a:xfrm flipH="1">
            <a:off x="8882583" y="4370394"/>
            <a:ext cx="700446" cy="924754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33">
                <a:extLst>
                  <a:ext uri="{FF2B5EF4-FFF2-40B4-BE49-F238E27FC236}">
                    <a16:creationId xmlns:a16="http://schemas.microsoft.com/office/drawing/2014/main" id="{81DDCF16-A5FD-4E74-8A5F-909ED4D6C9AB}"/>
                  </a:ext>
                </a:extLst>
              </p:cNvPr>
              <p:cNvSpPr txBox="1"/>
              <p:nvPr/>
            </p:nvSpPr>
            <p:spPr>
              <a:xfrm>
                <a:off x="8388267" y="5083452"/>
                <a:ext cx="3750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C00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7" name="文字方塊 33">
                <a:extLst>
                  <a:ext uri="{FF2B5EF4-FFF2-40B4-BE49-F238E27FC236}">
                    <a16:creationId xmlns:a16="http://schemas.microsoft.com/office/drawing/2014/main" id="{81DDCF16-A5FD-4E74-8A5F-909ED4D6C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267" y="5083452"/>
                <a:ext cx="375038" cy="369332"/>
              </a:xfrm>
              <a:prstGeom prst="rect">
                <a:avLst/>
              </a:prstGeom>
              <a:blipFill>
                <a:blip r:embed="rId8"/>
                <a:stretch>
                  <a:fillRect l="-17742" r="-6452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群組 36">
            <a:extLst>
              <a:ext uri="{FF2B5EF4-FFF2-40B4-BE49-F238E27FC236}">
                <a16:creationId xmlns:a16="http://schemas.microsoft.com/office/drawing/2014/main" id="{3F0E0C9B-9545-4273-80A9-9FA287CECA24}"/>
              </a:ext>
            </a:extLst>
          </p:cNvPr>
          <p:cNvGrpSpPr/>
          <p:nvPr/>
        </p:nvGrpSpPr>
        <p:grpSpPr>
          <a:xfrm>
            <a:off x="11287681" y="2359079"/>
            <a:ext cx="631537" cy="1326202"/>
            <a:chOff x="8367748" y="2573906"/>
            <a:chExt cx="631537" cy="1326202"/>
          </a:xfrm>
        </p:grpSpPr>
        <p:cxnSp>
          <p:nvCxnSpPr>
            <p:cNvPr id="59" name="直線單箭頭接點 34">
              <a:extLst>
                <a:ext uri="{FF2B5EF4-FFF2-40B4-BE49-F238E27FC236}">
                  <a16:creationId xmlns:a16="http://schemas.microsoft.com/office/drawing/2014/main" id="{F2B861B5-57D9-4612-8309-3FBFBB8FB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7435" y="3069238"/>
              <a:ext cx="0" cy="83087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ysDot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35">
                  <a:extLst>
                    <a:ext uri="{FF2B5EF4-FFF2-40B4-BE49-F238E27FC236}">
                      <a16:creationId xmlns:a16="http://schemas.microsoft.com/office/drawing/2014/main" id="{F026C6B5-C88C-450C-9408-C9D3FF599CAC}"/>
                    </a:ext>
                  </a:extLst>
                </p:cNvPr>
                <p:cNvSpPr txBox="1"/>
                <p:nvPr/>
              </p:nvSpPr>
              <p:spPr>
                <a:xfrm>
                  <a:off x="8367748" y="2573906"/>
                  <a:ext cx="63153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altLang="zh-TW" sz="2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kumimoji="0" lang="zh-TW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8FC4B7F9-1CBE-45B8-A613-3A8F329EEF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748" y="2573906"/>
                  <a:ext cx="631537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37">
                <a:extLst>
                  <a:ext uri="{FF2B5EF4-FFF2-40B4-BE49-F238E27FC236}">
                    <a16:creationId xmlns:a16="http://schemas.microsoft.com/office/drawing/2014/main" id="{D054852C-A2C5-4FA5-A44F-F35BF9D11977}"/>
                  </a:ext>
                </a:extLst>
              </p:cNvPr>
              <p:cNvSpPr txBox="1"/>
              <p:nvPr/>
            </p:nvSpPr>
            <p:spPr>
              <a:xfrm>
                <a:off x="4102902" y="3031808"/>
                <a:ext cx="40559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+mn-ea"/>
                  </a:rPr>
                  <a:t>更新：</a:t>
                </a:r>
                <a:r>
                  <a:rPr lang="en-US" altLang="zh-CN" sz="24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b="1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1" name="文字方塊 37">
                <a:extLst>
                  <a:ext uri="{FF2B5EF4-FFF2-40B4-BE49-F238E27FC236}">
                    <a16:creationId xmlns:a16="http://schemas.microsoft.com/office/drawing/2014/main" id="{D054852C-A2C5-4FA5-A44F-F35BF9D11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902" y="3031808"/>
                <a:ext cx="4055943" cy="461665"/>
              </a:xfrm>
              <a:prstGeom prst="rect">
                <a:avLst/>
              </a:prstGeom>
              <a:blipFill>
                <a:blip r:embed="rId15"/>
                <a:stretch>
                  <a:fillRect l="-2256" t="-11842" b="-27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字方塊 40">
            <a:extLst>
              <a:ext uri="{FF2B5EF4-FFF2-40B4-BE49-F238E27FC236}">
                <a16:creationId xmlns:a16="http://schemas.microsoft.com/office/drawing/2014/main" id="{053EC25B-CE49-4A2D-B40C-D969938968E2}"/>
              </a:ext>
            </a:extLst>
          </p:cNvPr>
          <p:cNvSpPr txBox="1"/>
          <p:nvPr/>
        </p:nvSpPr>
        <p:spPr>
          <a:xfrm>
            <a:off x="5336352" y="5656117"/>
            <a:ext cx="412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每一次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epoch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后进行</a:t>
            </a:r>
            <a:r>
              <a:rPr lang="en-US" altLang="zh-TW" sz="2400" dirty="0">
                <a:solidFill>
                  <a:prstClr val="black"/>
                </a:solidFill>
                <a:latin typeface="+mn-ea"/>
              </a:rPr>
              <a:t>Shuffle</a:t>
            </a:r>
            <a:endParaRPr lang="zh-TW" altLang="en-US" sz="2400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65" name="直線單箭頭接點 10">
            <a:extLst>
              <a:ext uri="{FF2B5EF4-FFF2-40B4-BE49-F238E27FC236}">
                <a16:creationId xmlns:a16="http://schemas.microsoft.com/office/drawing/2014/main" id="{BEA6A47A-73EA-4CF9-A1BB-EBA8E20266C8}"/>
              </a:ext>
            </a:extLst>
          </p:cNvPr>
          <p:cNvCxnSpPr/>
          <p:nvPr/>
        </p:nvCxnSpPr>
        <p:spPr>
          <a:xfrm>
            <a:off x="4982032" y="5914449"/>
            <a:ext cx="337102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5">
                <a:extLst>
                  <a:ext uri="{FF2B5EF4-FFF2-40B4-BE49-F238E27FC236}">
                    <a16:creationId xmlns:a16="http://schemas.microsoft.com/office/drawing/2014/main" id="{FC2315F0-DC3E-4EFB-8967-F937FB55A166}"/>
                  </a:ext>
                </a:extLst>
              </p:cNvPr>
              <p:cNvSpPr txBox="1"/>
              <p:nvPr/>
            </p:nvSpPr>
            <p:spPr>
              <a:xfrm>
                <a:off x="861834" y="3648669"/>
                <a:ext cx="70212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+mn-ea"/>
                  </a:rPr>
                  <a:t>计算梯度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zh-TW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  <a:defRPr/>
                </a:pP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6" name="文字方塊 5">
                <a:extLst>
                  <a:ext uri="{FF2B5EF4-FFF2-40B4-BE49-F238E27FC236}">
                    <a16:creationId xmlns:a16="http://schemas.microsoft.com/office/drawing/2014/main" id="{FC2315F0-DC3E-4EFB-8967-F937FB55A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34" y="3648669"/>
                <a:ext cx="7021273" cy="830997"/>
              </a:xfrm>
              <a:prstGeom prst="rect">
                <a:avLst/>
              </a:prstGeom>
              <a:blipFill>
                <a:blip r:embed="rId16"/>
                <a:stretch>
                  <a:fillRect l="-1128" t="-6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37">
                <a:extLst>
                  <a:ext uri="{FF2B5EF4-FFF2-40B4-BE49-F238E27FC236}">
                    <a16:creationId xmlns:a16="http://schemas.microsoft.com/office/drawing/2014/main" id="{A7C904F6-D017-4C42-AF26-2127CA194FC5}"/>
                  </a:ext>
                </a:extLst>
              </p:cNvPr>
              <p:cNvSpPr txBox="1"/>
              <p:nvPr/>
            </p:nvSpPr>
            <p:spPr>
              <a:xfrm>
                <a:off x="4102901" y="3656561"/>
                <a:ext cx="40559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+mn-ea"/>
                  </a:rPr>
                  <a:t>更新：</a:t>
                </a:r>
                <a:r>
                  <a:rPr lang="en-US" altLang="zh-CN" sz="24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b="1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7" name="文字方塊 37">
                <a:extLst>
                  <a:ext uri="{FF2B5EF4-FFF2-40B4-BE49-F238E27FC236}">
                    <a16:creationId xmlns:a16="http://schemas.microsoft.com/office/drawing/2014/main" id="{A7C904F6-D017-4C42-AF26-2127CA194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901" y="3656561"/>
                <a:ext cx="4055943" cy="461665"/>
              </a:xfrm>
              <a:prstGeom prst="rect">
                <a:avLst/>
              </a:prstGeom>
              <a:blipFill>
                <a:blip r:embed="rId17"/>
                <a:stretch>
                  <a:fillRect l="-2256" t="-11842" b="-27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5">
                <a:extLst>
                  <a:ext uri="{FF2B5EF4-FFF2-40B4-BE49-F238E27FC236}">
                    <a16:creationId xmlns:a16="http://schemas.microsoft.com/office/drawing/2014/main" id="{A15498B7-F16B-4606-BDB3-9DCAC4AA73BA}"/>
                  </a:ext>
                </a:extLst>
              </p:cNvPr>
              <p:cNvSpPr txBox="1"/>
              <p:nvPr/>
            </p:nvSpPr>
            <p:spPr>
              <a:xfrm>
                <a:off x="844616" y="4289740"/>
                <a:ext cx="70212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+mn-ea"/>
                  </a:rPr>
                  <a:t>计算梯度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zh-TW" sz="24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  <a:defRPr/>
                </a:pP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8" name="文字方塊 5">
                <a:extLst>
                  <a:ext uri="{FF2B5EF4-FFF2-40B4-BE49-F238E27FC236}">
                    <a16:creationId xmlns:a16="http://schemas.microsoft.com/office/drawing/2014/main" id="{A15498B7-F16B-4606-BDB3-9DCAC4AA7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16" y="4289740"/>
                <a:ext cx="7021273" cy="830997"/>
              </a:xfrm>
              <a:prstGeom prst="rect">
                <a:avLst/>
              </a:prstGeom>
              <a:blipFill>
                <a:blip r:embed="rId18"/>
                <a:stretch>
                  <a:fillRect l="-1216" t="-6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37">
                <a:extLst>
                  <a:ext uri="{FF2B5EF4-FFF2-40B4-BE49-F238E27FC236}">
                    <a16:creationId xmlns:a16="http://schemas.microsoft.com/office/drawing/2014/main" id="{028BB976-B7A0-4FF9-B95D-555202F2890C}"/>
                  </a:ext>
                </a:extLst>
              </p:cNvPr>
              <p:cNvSpPr txBox="1"/>
              <p:nvPr/>
            </p:nvSpPr>
            <p:spPr>
              <a:xfrm>
                <a:off x="4102900" y="4318569"/>
                <a:ext cx="40559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+mn-ea"/>
                  </a:rPr>
                  <a:t>更新：</a:t>
                </a:r>
                <a:r>
                  <a:rPr lang="en-US" altLang="zh-CN" sz="24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b="1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9" name="文字方塊 37">
                <a:extLst>
                  <a:ext uri="{FF2B5EF4-FFF2-40B4-BE49-F238E27FC236}">
                    <a16:creationId xmlns:a16="http://schemas.microsoft.com/office/drawing/2014/main" id="{028BB976-B7A0-4FF9-B95D-555202F28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900" y="4318569"/>
                <a:ext cx="4055943" cy="461665"/>
              </a:xfrm>
              <a:prstGeom prst="rect">
                <a:avLst/>
              </a:prstGeom>
              <a:blipFill>
                <a:blip r:embed="rId19"/>
                <a:stretch>
                  <a:fillRect l="-2256" t="-11842" b="-27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字方塊 16">
            <a:extLst>
              <a:ext uri="{FF2B5EF4-FFF2-40B4-BE49-F238E27FC236}">
                <a16:creationId xmlns:a16="http://schemas.microsoft.com/office/drawing/2014/main" id="{FF87C499-5697-44EF-89DD-9D67C2DF9B0C}"/>
              </a:ext>
            </a:extLst>
          </p:cNvPr>
          <p:cNvSpPr txBox="1"/>
          <p:nvPr/>
        </p:nvSpPr>
        <p:spPr>
          <a:xfrm>
            <a:off x="11397198" y="3766520"/>
            <a:ext cx="867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N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805641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9BB5DC-F090-448F-9CF1-21C5295B3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507" y="5477501"/>
            <a:ext cx="628650" cy="46166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8A9F43E-2C1A-4DDE-9EE4-AA2E1771C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991" y="4821347"/>
            <a:ext cx="628650" cy="461665"/>
          </a:xfrm>
          <a:prstGeom prst="rect">
            <a:avLst/>
          </a:prstGeom>
        </p:spPr>
      </p:pic>
      <p:sp>
        <p:nvSpPr>
          <p:cNvPr id="20" name="文字方塊 18">
            <a:extLst>
              <a:ext uri="{FF2B5EF4-FFF2-40B4-BE49-F238E27FC236}">
                <a16:creationId xmlns:a16="http://schemas.microsoft.com/office/drawing/2014/main" id="{B6CB5E33-B68E-457B-B5CE-3238A9D6FADA}"/>
              </a:ext>
            </a:extLst>
          </p:cNvPr>
          <p:cNvSpPr txBox="1"/>
          <p:nvPr/>
        </p:nvSpPr>
        <p:spPr>
          <a:xfrm>
            <a:off x="20337" y="5753198"/>
            <a:ext cx="12171663" cy="461665"/>
          </a:xfrm>
          <a:prstGeom prst="rect">
            <a:avLst/>
          </a:prstGeom>
          <a:solidFill>
            <a:srgbClr val="D8D8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较小的批量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(batch)</a:t>
            </a:r>
            <a:r>
              <a:rPr lang="zh-CN" altLang="en-US" sz="2400" dirty="0">
                <a:solidFill>
                  <a:prstClr val="black"/>
                </a:solidFill>
                <a:latin typeface="Arial"/>
              </a:rPr>
              <a:t>做完一次</a:t>
            </a:r>
            <a:r>
              <a:rPr lang="en-US" altLang="zh-CN" sz="2400" dirty="0">
                <a:solidFill>
                  <a:prstClr val="black"/>
                </a:solidFill>
                <a:latin typeface="Arial"/>
              </a:rPr>
              <a:t>epoch</a:t>
            </a:r>
            <a:r>
              <a:rPr lang="zh-CN" altLang="en-US" sz="2400" dirty="0">
                <a:solidFill>
                  <a:prstClr val="black"/>
                </a:solidFill>
                <a:latin typeface="Arial"/>
              </a:rPr>
              <a:t>时需要花费更多的时间</a:t>
            </a:r>
            <a:endParaRPr kumimoji="0" lang="zh-TW" altLang="en-US" sz="2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E4BCFC3-2A7E-4EEF-8466-1A883B0616BB}"/>
              </a:ext>
            </a:extLst>
          </p:cNvPr>
          <p:cNvSpPr/>
          <p:nvPr/>
        </p:nvSpPr>
        <p:spPr>
          <a:xfrm>
            <a:off x="7544630" y="1815357"/>
            <a:ext cx="1807370" cy="311100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297CAD4-FB30-4872-9884-E2925603ADF5}"/>
              </a:ext>
            </a:extLst>
          </p:cNvPr>
          <p:cNvSpPr/>
          <p:nvPr/>
        </p:nvSpPr>
        <p:spPr>
          <a:xfrm>
            <a:off x="6146538" y="1515267"/>
            <a:ext cx="1807370" cy="2267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91E438E2-3402-4D2C-82D6-94C76627D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1011168"/>
            <a:ext cx="1021862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批量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(batch)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大小对训练过程速度的影响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597599D4-2DC7-4821-9E48-9083A12E8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396" y="1988355"/>
            <a:ext cx="4212771" cy="315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1D55E0CC-BBCE-4157-ABF0-407E0D26F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3" y="1988355"/>
            <a:ext cx="4212771" cy="315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EE4E0B94-B395-4BDE-97FC-BFA5805EE575}"/>
              </a:ext>
            </a:extLst>
          </p:cNvPr>
          <p:cNvSpPr/>
          <p:nvPr/>
        </p:nvSpPr>
        <p:spPr>
          <a:xfrm>
            <a:off x="2945096" y="1988355"/>
            <a:ext cx="1807370" cy="2267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E5CE52D-5EFA-4606-A5D0-CE0082185FC9}"/>
              </a:ext>
            </a:extLst>
          </p:cNvPr>
          <p:cNvSpPr/>
          <p:nvPr/>
        </p:nvSpPr>
        <p:spPr>
          <a:xfrm>
            <a:off x="7448719" y="1988355"/>
            <a:ext cx="1807370" cy="2267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文字方塊 4">
            <a:extLst>
              <a:ext uri="{FF2B5EF4-FFF2-40B4-BE49-F238E27FC236}">
                <a16:creationId xmlns:a16="http://schemas.microsoft.com/office/drawing/2014/main" id="{ED7B95FF-34B4-49F6-A765-9820BB2B6370}"/>
              </a:ext>
            </a:extLst>
          </p:cNvPr>
          <p:cNvSpPr txBox="1"/>
          <p:nvPr/>
        </p:nvSpPr>
        <p:spPr>
          <a:xfrm>
            <a:off x="2078152" y="1757522"/>
            <a:ext cx="354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一次更新所花费的时间</a:t>
            </a:r>
            <a:endParaRPr lang="zh-TW" altLang="en-US" sz="24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7" name="文字方塊 19">
            <a:extLst>
              <a:ext uri="{FF2B5EF4-FFF2-40B4-BE49-F238E27FC236}">
                <a16:creationId xmlns:a16="http://schemas.microsoft.com/office/drawing/2014/main" id="{19E1C2E7-AFF1-4685-A206-75D4DC1EB068}"/>
              </a:ext>
            </a:extLst>
          </p:cNvPr>
          <p:cNvSpPr txBox="1"/>
          <p:nvPr/>
        </p:nvSpPr>
        <p:spPr>
          <a:xfrm>
            <a:off x="6565959" y="1764710"/>
            <a:ext cx="354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一个</a:t>
            </a:r>
            <a:r>
              <a:rPr lang="en-US" altLang="zh-TW" sz="2400" dirty="0">
                <a:solidFill>
                  <a:prstClr val="black"/>
                </a:solidFill>
                <a:latin typeface="+mn-ea"/>
              </a:rPr>
              <a:t>epoch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所花费的时间</a:t>
            </a:r>
            <a:endParaRPr lang="zh-TW" altLang="en-US" sz="24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9" name="文字方塊 7">
            <a:extLst>
              <a:ext uri="{FF2B5EF4-FFF2-40B4-BE49-F238E27FC236}">
                <a16:creationId xmlns:a16="http://schemas.microsoft.com/office/drawing/2014/main" id="{A9648BA2-49F7-465C-80E5-D8D203E019C1}"/>
              </a:ext>
            </a:extLst>
          </p:cNvPr>
          <p:cNvSpPr txBox="1"/>
          <p:nvPr/>
        </p:nvSpPr>
        <p:spPr>
          <a:xfrm>
            <a:off x="2095502" y="5213020"/>
            <a:ext cx="3763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60000 updates in one epoch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0" name="文字方塊 24">
            <a:extLst>
              <a:ext uri="{FF2B5EF4-FFF2-40B4-BE49-F238E27FC236}">
                <a16:creationId xmlns:a16="http://schemas.microsoft.com/office/drawing/2014/main" id="{EDF664D3-F3C4-459B-BCEE-734D79AFC14F}"/>
              </a:ext>
            </a:extLst>
          </p:cNvPr>
          <p:cNvSpPr txBox="1"/>
          <p:nvPr/>
        </p:nvSpPr>
        <p:spPr>
          <a:xfrm>
            <a:off x="3091116" y="3502570"/>
            <a:ext cx="1562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60 updates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8" name="直線單箭頭接點 10">
            <a:extLst>
              <a:ext uri="{FF2B5EF4-FFF2-40B4-BE49-F238E27FC236}">
                <a16:creationId xmlns:a16="http://schemas.microsoft.com/office/drawing/2014/main" id="{296C3C95-30BE-4A98-93B9-47D58F6EFFE7}"/>
              </a:ext>
            </a:extLst>
          </p:cNvPr>
          <p:cNvCxnSpPr>
            <a:cxnSpLocks/>
          </p:cNvCxnSpPr>
          <p:nvPr/>
        </p:nvCxnSpPr>
        <p:spPr>
          <a:xfrm>
            <a:off x="2281238" y="4700905"/>
            <a:ext cx="328612" cy="58196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線單箭頭接點 25">
            <a:extLst>
              <a:ext uri="{FF2B5EF4-FFF2-40B4-BE49-F238E27FC236}">
                <a16:creationId xmlns:a16="http://schemas.microsoft.com/office/drawing/2014/main" id="{F467A870-4AEE-411E-AB2B-A5B4B23A54B6}"/>
              </a:ext>
            </a:extLst>
          </p:cNvPr>
          <p:cNvCxnSpPr>
            <a:cxnSpLocks/>
          </p:cNvCxnSpPr>
          <p:nvPr/>
        </p:nvCxnSpPr>
        <p:spPr>
          <a:xfrm flipH="1" flipV="1">
            <a:off x="3970990" y="3964235"/>
            <a:ext cx="366145" cy="62599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線單箭頭接點 27">
            <a:extLst>
              <a:ext uri="{FF2B5EF4-FFF2-40B4-BE49-F238E27FC236}">
                <a16:creationId xmlns:a16="http://schemas.microsoft.com/office/drawing/2014/main" id="{DC3FE919-F256-4C62-AFA6-BA78B26C47D6}"/>
              </a:ext>
            </a:extLst>
          </p:cNvPr>
          <p:cNvCxnSpPr>
            <a:cxnSpLocks/>
          </p:cNvCxnSpPr>
          <p:nvPr/>
        </p:nvCxnSpPr>
        <p:spPr>
          <a:xfrm>
            <a:off x="6791494" y="2361311"/>
            <a:ext cx="657225" cy="33234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線單箭頭接點 30">
            <a:extLst>
              <a:ext uri="{FF2B5EF4-FFF2-40B4-BE49-F238E27FC236}">
                <a16:creationId xmlns:a16="http://schemas.microsoft.com/office/drawing/2014/main" id="{7CBAA3B3-116D-45AC-A255-29895FF9E4B6}"/>
              </a:ext>
            </a:extLst>
          </p:cNvPr>
          <p:cNvCxnSpPr>
            <a:cxnSpLocks/>
          </p:cNvCxnSpPr>
          <p:nvPr/>
        </p:nvCxnSpPr>
        <p:spPr>
          <a:xfrm flipV="1">
            <a:off x="8707973" y="4210807"/>
            <a:ext cx="107668" cy="4449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文字方塊 32">
            <a:extLst>
              <a:ext uri="{FF2B5EF4-FFF2-40B4-BE49-F238E27FC236}">
                <a16:creationId xmlns:a16="http://schemas.microsoft.com/office/drawing/2014/main" id="{92714BA7-A6F0-4899-9E41-06087F26DF11}"/>
              </a:ext>
            </a:extLst>
          </p:cNvPr>
          <p:cNvSpPr txBox="1"/>
          <p:nvPr/>
        </p:nvSpPr>
        <p:spPr>
          <a:xfrm>
            <a:off x="7207916" y="2522209"/>
            <a:ext cx="1478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slower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6" name="文字方塊 33">
            <a:extLst>
              <a:ext uri="{FF2B5EF4-FFF2-40B4-BE49-F238E27FC236}">
                <a16:creationId xmlns:a16="http://schemas.microsoft.com/office/drawing/2014/main" id="{BD31E452-0DCB-468B-912A-1ABC44CF5F75}"/>
              </a:ext>
            </a:extLst>
          </p:cNvPr>
          <p:cNvSpPr txBox="1"/>
          <p:nvPr/>
        </p:nvSpPr>
        <p:spPr>
          <a:xfrm>
            <a:off x="8264176" y="3733403"/>
            <a:ext cx="1172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faster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4482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9BB5DC-F090-448F-9CF1-21C5295B3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507" y="5477501"/>
            <a:ext cx="628650" cy="461665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1E4BCFC3-2A7E-4EEF-8466-1A883B0616BB}"/>
              </a:ext>
            </a:extLst>
          </p:cNvPr>
          <p:cNvSpPr/>
          <p:nvPr/>
        </p:nvSpPr>
        <p:spPr>
          <a:xfrm>
            <a:off x="7544630" y="1815357"/>
            <a:ext cx="1807370" cy="311100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297CAD4-FB30-4872-9884-E2925603ADF5}"/>
              </a:ext>
            </a:extLst>
          </p:cNvPr>
          <p:cNvSpPr/>
          <p:nvPr/>
        </p:nvSpPr>
        <p:spPr>
          <a:xfrm>
            <a:off x="6146538" y="1515267"/>
            <a:ext cx="1807370" cy="2267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91E438E2-3402-4D2C-82D6-94C76627D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1011168"/>
            <a:ext cx="1021862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批量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(batch)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大小对分类性能的影响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F1D7412F-25C5-4625-A735-AE3FD7D2E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984" y="2194542"/>
            <a:ext cx="4441372" cy="333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3F8AED12-7B44-49F7-BB51-49CBDB9D0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356" y="2194542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字方塊 3">
            <a:extLst>
              <a:ext uri="{FF2B5EF4-FFF2-40B4-BE49-F238E27FC236}">
                <a16:creationId xmlns:a16="http://schemas.microsoft.com/office/drawing/2014/main" id="{BFFABFBC-5D6D-44BF-A754-CD6B4CE842BA}"/>
              </a:ext>
            </a:extLst>
          </p:cNvPr>
          <p:cNvSpPr txBox="1"/>
          <p:nvPr/>
        </p:nvSpPr>
        <p:spPr>
          <a:xfrm>
            <a:off x="3268595" y="1650910"/>
            <a:ext cx="180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MNIST</a:t>
            </a:r>
            <a:endParaRPr lang="zh-TW" altLang="en-US" sz="28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5" name="文字方塊 6">
            <a:extLst>
              <a:ext uri="{FF2B5EF4-FFF2-40B4-BE49-F238E27FC236}">
                <a16:creationId xmlns:a16="http://schemas.microsoft.com/office/drawing/2014/main" id="{F49D1946-C337-4785-9A14-433511C9FEC9}"/>
              </a:ext>
            </a:extLst>
          </p:cNvPr>
          <p:cNvSpPr txBox="1"/>
          <p:nvPr/>
        </p:nvSpPr>
        <p:spPr>
          <a:xfrm>
            <a:off x="7821545" y="1650910"/>
            <a:ext cx="180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CIFAR-10</a:t>
            </a:r>
            <a:endParaRPr lang="zh-TW" altLang="en-US" sz="28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0" name="文字方塊 18">
            <a:extLst>
              <a:ext uri="{FF2B5EF4-FFF2-40B4-BE49-F238E27FC236}">
                <a16:creationId xmlns:a16="http://schemas.microsoft.com/office/drawing/2014/main" id="{B6CB5E33-B68E-457B-B5CE-3238A9D6FADA}"/>
              </a:ext>
            </a:extLst>
          </p:cNvPr>
          <p:cNvSpPr txBox="1"/>
          <p:nvPr/>
        </p:nvSpPr>
        <p:spPr>
          <a:xfrm>
            <a:off x="0" y="5561280"/>
            <a:ext cx="12181831" cy="461665"/>
          </a:xfrm>
          <a:prstGeom prst="rect">
            <a:avLst/>
          </a:prstGeom>
          <a:solidFill>
            <a:srgbClr val="D8D8FF"/>
          </a:solidFill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较小的批量获得更好的性能</a:t>
            </a:r>
            <a:r>
              <a:rPr lang="en-US" altLang="zh-TW" sz="2400" dirty="0">
                <a:solidFill>
                  <a:prstClr val="black"/>
                </a:solidFill>
                <a:latin typeface="+mn-ea"/>
              </a:rPr>
              <a:t>  </a:t>
            </a:r>
            <a:endParaRPr lang="zh-TW" altLang="en-US" sz="24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6" name="文字方塊 18">
            <a:extLst>
              <a:ext uri="{FF2B5EF4-FFF2-40B4-BE49-F238E27FC236}">
                <a16:creationId xmlns:a16="http://schemas.microsoft.com/office/drawing/2014/main" id="{4F6DDEF3-2804-469A-A58A-1A01C031177E}"/>
              </a:ext>
            </a:extLst>
          </p:cNvPr>
          <p:cNvSpPr txBox="1"/>
          <p:nvPr/>
        </p:nvSpPr>
        <p:spPr>
          <a:xfrm>
            <a:off x="-20036" y="6015250"/>
            <a:ext cx="12181831" cy="461665"/>
          </a:xfrm>
          <a:prstGeom prst="rect">
            <a:avLst/>
          </a:prstGeom>
          <a:solidFill>
            <a:srgbClr val="FFD8D8"/>
          </a:solidFill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为什么批量大了性能会下降呢？</a:t>
            </a:r>
            <a:r>
              <a:rPr lang="en-US" altLang="zh-TW" sz="2400" dirty="0">
                <a:solidFill>
                  <a:prstClr val="black"/>
                </a:solidFill>
                <a:latin typeface="+mn-ea"/>
              </a:rPr>
              <a:t>  </a:t>
            </a:r>
            <a:endParaRPr lang="zh-TW" altLang="en-US" sz="2400" dirty="0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26998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9BB5DC-F090-448F-9CF1-21C5295B3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507" y="5477501"/>
            <a:ext cx="628650" cy="461665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1E4BCFC3-2A7E-4EEF-8466-1A883B0616BB}"/>
              </a:ext>
            </a:extLst>
          </p:cNvPr>
          <p:cNvSpPr/>
          <p:nvPr/>
        </p:nvSpPr>
        <p:spPr>
          <a:xfrm>
            <a:off x="7544630" y="1815357"/>
            <a:ext cx="1807370" cy="311100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297CAD4-FB30-4872-9884-E2925603ADF5}"/>
              </a:ext>
            </a:extLst>
          </p:cNvPr>
          <p:cNvSpPr/>
          <p:nvPr/>
        </p:nvSpPr>
        <p:spPr>
          <a:xfrm>
            <a:off x="6146538" y="1515267"/>
            <a:ext cx="1807370" cy="2267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91E438E2-3402-4D2C-82D6-94C76627D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1011168"/>
            <a:ext cx="1021862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批量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(batch)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大小对分类性能的影响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文字方塊 18">
            <a:extLst>
              <a:ext uri="{FF2B5EF4-FFF2-40B4-BE49-F238E27FC236}">
                <a16:creationId xmlns:a16="http://schemas.microsoft.com/office/drawing/2014/main" id="{B6CB5E33-B68E-457B-B5CE-3238A9D6FADA}"/>
              </a:ext>
            </a:extLst>
          </p:cNvPr>
          <p:cNvSpPr txBox="1"/>
          <p:nvPr/>
        </p:nvSpPr>
        <p:spPr>
          <a:xfrm>
            <a:off x="0" y="5561280"/>
            <a:ext cx="12181831" cy="461665"/>
          </a:xfrm>
          <a:prstGeom prst="rect">
            <a:avLst/>
          </a:prstGeom>
          <a:solidFill>
            <a:srgbClr val="D8D8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较小的批量获得更好的性能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文字方塊 18">
            <a:extLst>
              <a:ext uri="{FF2B5EF4-FFF2-40B4-BE49-F238E27FC236}">
                <a16:creationId xmlns:a16="http://schemas.microsoft.com/office/drawing/2014/main" id="{4F6DDEF3-2804-469A-A58A-1A01C031177E}"/>
              </a:ext>
            </a:extLst>
          </p:cNvPr>
          <p:cNvSpPr txBox="1"/>
          <p:nvPr/>
        </p:nvSpPr>
        <p:spPr>
          <a:xfrm>
            <a:off x="-20036" y="6015250"/>
            <a:ext cx="12181831" cy="461665"/>
          </a:xfrm>
          <a:prstGeom prst="rect">
            <a:avLst/>
          </a:prstGeom>
          <a:solidFill>
            <a:srgbClr val="FFD8D8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为什么批量大了性能会下降呢？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手繪多邊形: 圖案 4">
            <a:extLst>
              <a:ext uri="{FF2B5EF4-FFF2-40B4-BE49-F238E27FC236}">
                <a16:creationId xmlns:a16="http://schemas.microsoft.com/office/drawing/2014/main" id="{7E0BEF14-C5F0-4B14-B2AF-A585CEA84006}"/>
              </a:ext>
            </a:extLst>
          </p:cNvPr>
          <p:cNvSpPr/>
          <p:nvPr/>
        </p:nvSpPr>
        <p:spPr>
          <a:xfrm>
            <a:off x="3132127" y="2621651"/>
            <a:ext cx="2577473" cy="2144683"/>
          </a:xfrm>
          <a:custGeom>
            <a:avLst/>
            <a:gdLst>
              <a:gd name="connsiteX0" fmla="*/ 0 w 2510971"/>
              <a:gd name="connsiteY0" fmla="*/ 0 h 2598057"/>
              <a:gd name="connsiteX1" fmla="*/ 522514 w 2510971"/>
              <a:gd name="connsiteY1" fmla="*/ 1494972 h 2598057"/>
              <a:gd name="connsiteX2" fmla="*/ 1161142 w 2510971"/>
              <a:gd name="connsiteY2" fmla="*/ 1480457 h 2598057"/>
              <a:gd name="connsiteX3" fmla="*/ 2235200 w 2510971"/>
              <a:gd name="connsiteY3" fmla="*/ 2235200 h 2598057"/>
              <a:gd name="connsiteX4" fmla="*/ 2510971 w 2510971"/>
              <a:gd name="connsiteY4" fmla="*/ 2598057 h 2598057"/>
              <a:gd name="connsiteX0" fmla="*/ 0 w 2510971"/>
              <a:gd name="connsiteY0" fmla="*/ 0 h 2598057"/>
              <a:gd name="connsiteX1" fmla="*/ 522514 w 2510971"/>
              <a:gd name="connsiteY1" fmla="*/ 1494972 h 2598057"/>
              <a:gd name="connsiteX2" fmla="*/ 1669142 w 2510971"/>
              <a:gd name="connsiteY2" fmla="*/ 1377358 h 2598057"/>
              <a:gd name="connsiteX3" fmla="*/ 2235200 w 2510971"/>
              <a:gd name="connsiteY3" fmla="*/ 2235200 h 2598057"/>
              <a:gd name="connsiteX4" fmla="*/ 2510971 w 2510971"/>
              <a:gd name="connsiteY4" fmla="*/ 2598057 h 2598057"/>
              <a:gd name="connsiteX0" fmla="*/ 0 w 2510971"/>
              <a:gd name="connsiteY0" fmla="*/ 0 h 2598057"/>
              <a:gd name="connsiteX1" fmla="*/ 1190171 w 2510971"/>
              <a:gd name="connsiteY1" fmla="*/ 1577450 h 2598057"/>
              <a:gd name="connsiteX2" fmla="*/ 1669142 w 2510971"/>
              <a:gd name="connsiteY2" fmla="*/ 1377358 h 2598057"/>
              <a:gd name="connsiteX3" fmla="*/ 2235200 w 2510971"/>
              <a:gd name="connsiteY3" fmla="*/ 2235200 h 2598057"/>
              <a:gd name="connsiteX4" fmla="*/ 2510971 w 2510971"/>
              <a:gd name="connsiteY4" fmla="*/ 2598057 h 2598057"/>
              <a:gd name="connsiteX0" fmla="*/ 0 w 2510971"/>
              <a:gd name="connsiteY0" fmla="*/ 0 h 2598057"/>
              <a:gd name="connsiteX1" fmla="*/ 1190171 w 2510971"/>
              <a:gd name="connsiteY1" fmla="*/ 1577450 h 2598057"/>
              <a:gd name="connsiteX2" fmla="*/ 1669142 w 2510971"/>
              <a:gd name="connsiteY2" fmla="*/ 1377358 h 2598057"/>
              <a:gd name="connsiteX3" fmla="*/ 2278743 w 2510971"/>
              <a:gd name="connsiteY3" fmla="*/ 2090863 h 2598057"/>
              <a:gd name="connsiteX4" fmla="*/ 2510971 w 2510971"/>
              <a:gd name="connsiteY4" fmla="*/ 2598057 h 2598057"/>
              <a:gd name="connsiteX0" fmla="*/ 0 w 2510971"/>
              <a:gd name="connsiteY0" fmla="*/ 0 h 2598057"/>
              <a:gd name="connsiteX1" fmla="*/ 972456 w 2510971"/>
              <a:gd name="connsiteY1" fmla="*/ 1618690 h 2598057"/>
              <a:gd name="connsiteX2" fmla="*/ 1669142 w 2510971"/>
              <a:gd name="connsiteY2" fmla="*/ 1377358 h 2598057"/>
              <a:gd name="connsiteX3" fmla="*/ 2278743 w 2510971"/>
              <a:gd name="connsiteY3" fmla="*/ 2090863 h 2598057"/>
              <a:gd name="connsiteX4" fmla="*/ 2510971 w 2510971"/>
              <a:gd name="connsiteY4" fmla="*/ 2598057 h 2598057"/>
              <a:gd name="connsiteX0" fmla="*/ 0 w 2510971"/>
              <a:gd name="connsiteY0" fmla="*/ 0 h 2598057"/>
              <a:gd name="connsiteX1" fmla="*/ 972456 w 2510971"/>
              <a:gd name="connsiteY1" fmla="*/ 1618690 h 2598057"/>
              <a:gd name="connsiteX2" fmla="*/ 1582056 w 2510971"/>
              <a:gd name="connsiteY2" fmla="*/ 1583553 h 2598057"/>
              <a:gd name="connsiteX3" fmla="*/ 2278743 w 2510971"/>
              <a:gd name="connsiteY3" fmla="*/ 2090863 h 2598057"/>
              <a:gd name="connsiteX4" fmla="*/ 2510971 w 2510971"/>
              <a:gd name="connsiteY4" fmla="*/ 2598057 h 2598057"/>
              <a:gd name="connsiteX0" fmla="*/ 0 w 2510971"/>
              <a:gd name="connsiteY0" fmla="*/ 0 h 2598057"/>
              <a:gd name="connsiteX1" fmla="*/ 972456 w 2510971"/>
              <a:gd name="connsiteY1" fmla="*/ 1618690 h 2598057"/>
              <a:gd name="connsiteX2" fmla="*/ 1582056 w 2510971"/>
              <a:gd name="connsiteY2" fmla="*/ 1583553 h 2598057"/>
              <a:gd name="connsiteX3" fmla="*/ 2148115 w 2510971"/>
              <a:gd name="connsiteY3" fmla="*/ 2214579 h 2598057"/>
              <a:gd name="connsiteX4" fmla="*/ 2510971 w 2510971"/>
              <a:gd name="connsiteY4" fmla="*/ 2598057 h 2598057"/>
              <a:gd name="connsiteX0" fmla="*/ 0 w 2510971"/>
              <a:gd name="connsiteY0" fmla="*/ 0 h 2598057"/>
              <a:gd name="connsiteX1" fmla="*/ 972456 w 2510971"/>
              <a:gd name="connsiteY1" fmla="*/ 1618690 h 2598057"/>
              <a:gd name="connsiteX2" fmla="*/ 1451427 w 2510971"/>
              <a:gd name="connsiteY2" fmla="*/ 1645412 h 2598057"/>
              <a:gd name="connsiteX3" fmla="*/ 2148115 w 2510971"/>
              <a:gd name="connsiteY3" fmla="*/ 2214579 h 2598057"/>
              <a:gd name="connsiteX4" fmla="*/ 2510971 w 2510971"/>
              <a:gd name="connsiteY4" fmla="*/ 2598057 h 2598057"/>
              <a:gd name="connsiteX0" fmla="*/ 0 w 2510971"/>
              <a:gd name="connsiteY0" fmla="*/ 0 h 2598057"/>
              <a:gd name="connsiteX1" fmla="*/ 972456 w 2510971"/>
              <a:gd name="connsiteY1" fmla="*/ 1618690 h 2598057"/>
              <a:gd name="connsiteX2" fmla="*/ 1484678 w 2510971"/>
              <a:gd name="connsiteY2" fmla="*/ 1739887 h 2598057"/>
              <a:gd name="connsiteX3" fmla="*/ 2148115 w 2510971"/>
              <a:gd name="connsiteY3" fmla="*/ 2214579 h 2598057"/>
              <a:gd name="connsiteX4" fmla="*/ 2510971 w 2510971"/>
              <a:gd name="connsiteY4" fmla="*/ 2598057 h 2598057"/>
              <a:gd name="connsiteX0" fmla="*/ 0 w 2577473"/>
              <a:gd name="connsiteY0" fmla="*/ 0 h 3046811"/>
              <a:gd name="connsiteX1" fmla="*/ 972456 w 2577473"/>
              <a:gd name="connsiteY1" fmla="*/ 1618690 h 3046811"/>
              <a:gd name="connsiteX2" fmla="*/ 1484678 w 2577473"/>
              <a:gd name="connsiteY2" fmla="*/ 1739887 h 3046811"/>
              <a:gd name="connsiteX3" fmla="*/ 2148115 w 2577473"/>
              <a:gd name="connsiteY3" fmla="*/ 2214579 h 3046811"/>
              <a:gd name="connsiteX4" fmla="*/ 2577473 w 2577473"/>
              <a:gd name="connsiteY4" fmla="*/ 3046811 h 3046811"/>
              <a:gd name="connsiteX0" fmla="*/ 0 w 2577473"/>
              <a:gd name="connsiteY0" fmla="*/ 0 h 3046811"/>
              <a:gd name="connsiteX1" fmla="*/ 972456 w 2577473"/>
              <a:gd name="connsiteY1" fmla="*/ 1618690 h 3046811"/>
              <a:gd name="connsiteX2" fmla="*/ 1501303 w 2577473"/>
              <a:gd name="connsiteY2" fmla="*/ 1834360 h 3046811"/>
              <a:gd name="connsiteX3" fmla="*/ 2148115 w 2577473"/>
              <a:gd name="connsiteY3" fmla="*/ 2214579 h 3046811"/>
              <a:gd name="connsiteX4" fmla="*/ 2577473 w 2577473"/>
              <a:gd name="connsiteY4" fmla="*/ 3046811 h 304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473" h="3046811">
                <a:moveTo>
                  <a:pt x="0" y="0"/>
                </a:moveTo>
                <a:cubicBezTo>
                  <a:pt x="164495" y="624114"/>
                  <a:pt x="722239" y="1312963"/>
                  <a:pt x="972456" y="1618690"/>
                </a:cubicBezTo>
                <a:cubicBezTo>
                  <a:pt x="1222673" y="1924417"/>
                  <a:pt x="1305360" y="1735045"/>
                  <a:pt x="1501303" y="1834360"/>
                </a:cubicBezTo>
                <a:cubicBezTo>
                  <a:pt x="1697246" y="1933675"/>
                  <a:pt x="1923143" y="2028312"/>
                  <a:pt x="2148115" y="2214579"/>
                </a:cubicBezTo>
                <a:cubicBezTo>
                  <a:pt x="2373087" y="2400846"/>
                  <a:pt x="2552073" y="2958516"/>
                  <a:pt x="2577473" y="3046811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5">
                <a:extLst>
                  <a:ext uri="{FF2B5EF4-FFF2-40B4-BE49-F238E27FC236}">
                    <a16:creationId xmlns:a16="http://schemas.microsoft.com/office/drawing/2014/main" id="{058677FF-5F41-4852-AE09-294DA063ACBC}"/>
                  </a:ext>
                </a:extLst>
              </p:cNvPr>
              <p:cNvSpPr txBox="1"/>
              <p:nvPr/>
            </p:nvSpPr>
            <p:spPr>
              <a:xfrm>
                <a:off x="2657690" y="2621651"/>
                <a:ext cx="2798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7" name="文字方塊 5">
                <a:extLst>
                  <a:ext uri="{FF2B5EF4-FFF2-40B4-BE49-F238E27FC236}">
                    <a16:creationId xmlns:a16="http://schemas.microsoft.com/office/drawing/2014/main" id="{058677FF-5F41-4852-AE09-294DA063A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690" y="2621651"/>
                <a:ext cx="27988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橢圓 6">
            <a:extLst>
              <a:ext uri="{FF2B5EF4-FFF2-40B4-BE49-F238E27FC236}">
                <a16:creationId xmlns:a16="http://schemas.microsoft.com/office/drawing/2014/main" id="{C3520C12-E15C-4EBE-8FD3-A6FC17FABE6D}"/>
              </a:ext>
            </a:extLst>
          </p:cNvPr>
          <p:cNvSpPr/>
          <p:nvPr/>
        </p:nvSpPr>
        <p:spPr>
          <a:xfrm>
            <a:off x="3222131" y="2673003"/>
            <a:ext cx="139700" cy="13970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橢圓 7">
            <a:extLst>
              <a:ext uri="{FF2B5EF4-FFF2-40B4-BE49-F238E27FC236}">
                <a16:creationId xmlns:a16="http://schemas.microsoft.com/office/drawing/2014/main" id="{D0E356A7-BD53-4347-A03E-3735CF0E1272}"/>
              </a:ext>
            </a:extLst>
          </p:cNvPr>
          <p:cNvSpPr/>
          <p:nvPr/>
        </p:nvSpPr>
        <p:spPr>
          <a:xfrm>
            <a:off x="3659604" y="3225695"/>
            <a:ext cx="139700" cy="13970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橢圓 9">
            <a:extLst>
              <a:ext uri="{FF2B5EF4-FFF2-40B4-BE49-F238E27FC236}">
                <a16:creationId xmlns:a16="http://schemas.microsoft.com/office/drawing/2014/main" id="{E5DA16E2-F037-418B-93B6-D6E456D595ED}"/>
              </a:ext>
            </a:extLst>
          </p:cNvPr>
          <p:cNvSpPr/>
          <p:nvPr/>
        </p:nvSpPr>
        <p:spPr>
          <a:xfrm>
            <a:off x="4184300" y="3693992"/>
            <a:ext cx="139700" cy="13970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3" name="直線單箭頭接點 11">
            <a:extLst>
              <a:ext uri="{FF2B5EF4-FFF2-40B4-BE49-F238E27FC236}">
                <a16:creationId xmlns:a16="http://schemas.microsoft.com/office/drawing/2014/main" id="{E07CBB62-169B-4661-A161-9BEE72C40D87}"/>
              </a:ext>
            </a:extLst>
          </p:cNvPr>
          <p:cNvCxnSpPr>
            <a:cxnSpLocks/>
          </p:cNvCxnSpPr>
          <p:nvPr/>
        </p:nvCxnSpPr>
        <p:spPr>
          <a:xfrm>
            <a:off x="3375240" y="2852951"/>
            <a:ext cx="284364" cy="36576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線單箭頭接點 13">
            <a:extLst>
              <a:ext uri="{FF2B5EF4-FFF2-40B4-BE49-F238E27FC236}">
                <a16:creationId xmlns:a16="http://schemas.microsoft.com/office/drawing/2014/main" id="{E8095D2A-C310-42ED-9E7C-9F5550E17028}"/>
              </a:ext>
            </a:extLst>
          </p:cNvPr>
          <p:cNvCxnSpPr>
            <a:cxnSpLocks/>
          </p:cNvCxnSpPr>
          <p:nvPr/>
        </p:nvCxnSpPr>
        <p:spPr>
          <a:xfrm>
            <a:off x="3813400" y="3388096"/>
            <a:ext cx="326380" cy="2947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19">
                <a:extLst>
                  <a:ext uri="{FF2B5EF4-FFF2-40B4-BE49-F238E27FC236}">
                    <a16:creationId xmlns:a16="http://schemas.microsoft.com/office/drawing/2014/main" id="{408AB529-FAC1-42BC-929D-F3A8013B1874}"/>
                  </a:ext>
                </a:extLst>
              </p:cNvPr>
              <p:cNvSpPr txBox="1"/>
              <p:nvPr/>
            </p:nvSpPr>
            <p:spPr>
              <a:xfrm>
                <a:off x="9370427" y="3788307"/>
                <a:ext cx="4113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TW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solidFill>
                    <a:srgbClr val="00B05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5" name="文字方塊 19">
                <a:extLst>
                  <a:ext uri="{FF2B5EF4-FFF2-40B4-BE49-F238E27FC236}">
                    <a16:creationId xmlns:a16="http://schemas.microsoft.com/office/drawing/2014/main" id="{408AB529-FAC1-42BC-929D-F3A8013B1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427" y="3788307"/>
                <a:ext cx="41133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橢圓 22">
            <a:extLst>
              <a:ext uri="{FF2B5EF4-FFF2-40B4-BE49-F238E27FC236}">
                <a16:creationId xmlns:a16="http://schemas.microsoft.com/office/drawing/2014/main" id="{EF5283D6-8D44-4F4A-A10D-E75B040B336A}"/>
              </a:ext>
            </a:extLst>
          </p:cNvPr>
          <p:cNvSpPr/>
          <p:nvPr/>
        </p:nvSpPr>
        <p:spPr>
          <a:xfrm>
            <a:off x="8101964" y="3708398"/>
            <a:ext cx="139700" cy="13970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7">
                <a:extLst>
                  <a:ext uri="{FF2B5EF4-FFF2-40B4-BE49-F238E27FC236}">
                    <a16:creationId xmlns:a16="http://schemas.microsoft.com/office/drawing/2014/main" id="{A70FD0AC-F121-451C-A9A8-EE1D3F37567D}"/>
                  </a:ext>
                </a:extLst>
              </p:cNvPr>
              <p:cNvSpPr txBox="1"/>
              <p:nvPr/>
            </p:nvSpPr>
            <p:spPr>
              <a:xfrm>
                <a:off x="6308183" y="2837094"/>
                <a:ext cx="4190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TW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solidFill>
                    <a:srgbClr val="0070C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7" name="文字方塊 27">
                <a:extLst>
                  <a:ext uri="{FF2B5EF4-FFF2-40B4-BE49-F238E27FC236}">
                    <a16:creationId xmlns:a16="http://schemas.microsoft.com/office/drawing/2014/main" id="{A70FD0AC-F121-451C-A9A8-EE1D3F375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183" y="2837094"/>
                <a:ext cx="41902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接點 29">
            <a:extLst>
              <a:ext uri="{FF2B5EF4-FFF2-40B4-BE49-F238E27FC236}">
                <a16:creationId xmlns:a16="http://schemas.microsoft.com/office/drawing/2014/main" id="{7DB0EB2E-67A3-405C-B739-F29268F7FD13}"/>
              </a:ext>
            </a:extLst>
          </p:cNvPr>
          <p:cNvCxnSpPr/>
          <p:nvPr/>
        </p:nvCxnSpPr>
        <p:spPr>
          <a:xfrm>
            <a:off x="2854515" y="4990788"/>
            <a:ext cx="2845466" cy="0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0" name="直線接點 30">
            <a:extLst>
              <a:ext uri="{FF2B5EF4-FFF2-40B4-BE49-F238E27FC236}">
                <a16:creationId xmlns:a16="http://schemas.microsoft.com/office/drawing/2014/main" id="{9C332888-7D73-42A5-923C-DE4501BF5ED6}"/>
              </a:ext>
            </a:extLst>
          </p:cNvPr>
          <p:cNvCxnSpPr/>
          <p:nvPr/>
        </p:nvCxnSpPr>
        <p:spPr>
          <a:xfrm>
            <a:off x="6545408" y="4990788"/>
            <a:ext cx="2845466" cy="0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7" name="文字方塊 31">
            <a:extLst>
              <a:ext uri="{FF2B5EF4-FFF2-40B4-BE49-F238E27FC236}">
                <a16:creationId xmlns:a16="http://schemas.microsoft.com/office/drawing/2014/main" id="{4CAEFDE1-1D24-49FB-A7AC-479A80F1DBCB}"/>
              </a:ext>
            </a:extLst>
          </p:cNvPr>
          <p:cNvSpPr txBox="1"/>
          <p:nvPr/>
        </p:nvSpPr>
        <p:spPr>
          <a:xfrm>
            <a:off x="3839312" y="3890153"/>
            <a:ext cx="829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stuck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8" name="文字方塊 32">
            <a:extLst>
              <a:ext uri="{FF2B5EF4-FFF2-40B4-BE49-F238E27FC236}">
                <a16:creationId xmlns:a16="http://schemas.microsoft.com/office/drawing/2014/main" id="{F2DB2A8C-52FB-4732-B15E-B0BF8CF4BC3D}"/>
              </a:ext>
            </a:extLst>
          </p:cNvPr>
          <p:cNvSpPr txBox="1"/>
          <p:nvPr/>
        </p:nvSpPr>
        <p:spPr>
          <a:xfrm>
            <a:off x="7781124" y="3211407"/>
            <a:ext cx="829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stuck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9" name="文字方塊 33">
            <a:extLst>
              <a:ext uri="{FF2B5EF4-FFF2-40B4-BE49-F238E27FC236}">
                <a16:creationId xmlns:a16="http://schemas.microsoft.com/office/drawing/2014/main" id="{8F858B3B-91D3-45EC-8BA7-4DFA3883CCBA}"/>
              </a:ext>
            </a:extLst>
          </p:cNvPr>
          <p:cNvSpPr txBox="1"/>
          <p:nvPr/>
        </p:nvSpPr>
        <p:spPr>
          <a:xfrm>
            <a:off x="6625191" y="4171027"/>
            <a:ext cx="134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trainable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0" name="橢圓 34">
            <a:extLst>
              <a:ext uri="{FF2B5EF4-FFF2-40B4-BE49-F238E27FC236}">
                <a16:creationId xmlns:a16="http://schemas.microsoft.com/office/drawing/2014/main" id="{FB1E9147-CA25-435E-9476-C5C377DB04F6}"/>
              </a:ext>
            </a:extLst>
          </p:cNvPr>
          <p:cNvSpPr/>
          <p:nvPr/>
        </p:nvSpPr>
        <p:spPr>
          <a:xfrm>
            <a:off x="8099874" y="4123839"/>
            <a:ext cx="139700" cy="13970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2" name="直線接點 36">
            <a:extLst>
              <a:ext uri="{FF2B5EF4-FFF2-40B4-BE49-F238E27FC236}">
                <a16:creationId xmlns:a16="http://schemas.microsoft.com/office/drawing/2014/main" id="{D77BEBB6-A35F-44C6-B406-E4257C5D9C2F}"/>
              </a:ext>
            </a:extLst>
          </p:cNvPr>
          <p:cNvCxnSpPr>
            <a:cxnSpLocks/>
          </p:cNvCxnSpPr>
          <p:nvPr/>
        </p:nvCxnSpPr>
        <p:spPr>
          <a:xfrm>
            <a:off x="8175193" y="3848098"/>
            <a:ext cx="0" cy="1142690"/>
          </a:xfrm>
          <a:prstGeom prst="line">
            <a:avLst/>
          </a:prstGeom>
          <a:noFill/>
          <a:ln w="38100" cap="flat" cmpd="sng" algn="ctr">
            <a:solidFill>
              <a:srgbClr val="0070C0"/>
            </a:solidFill>
            <a:prstDash val="sysDot"/>
            <a:miter lim="800000"/>
          </a:ln>
          <a:effectLst/>
        </p:spPr>
      </p:cxnSp>
      <p:cxnSp>
        <p:nvCxnSpPr>
          <p:cNvPr id="43" name="直線單箭頭接點 38">
            <a:extLst>
              <a:ext uri="{FF2B5EF4-FFF2-40B4-BE49-F238E27FC236}">
                <a16:creationId xmlns:a16="http://schemas.microsoft.com/office/drawing/2014/main" id="{9BC07652-BB09-4E98-BE1E-544F681494C9}"/>
              </a:ext>
            </a:extLst>
          </p:cNvPr>
          <p:cNvCxnSpPr>
            <a:cxnSpLocks/>
          </p:cNvCxnSpPr>
          <p:nvPr/>
        </p:nvCxnSpPr>
        <p:spPr>
          <a:xfrm>
            <a:off x="8304511" y="4266438"/>
            <a:ext cx="409113" cy="390481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4" name="文字方塊 23">
            <a:extLst>
              <a:ext uri="{FF2B5EF4-FFF2-40B4-BE49-F238E27FC236}">
                <a16:creationId xmlns:a16="http://schemas.microsoft.com/office/drawing/2014/main" id="{F970EA77-B0C7-4BED-A2EC-66678319B66E}"/>
              </a:ext>
            </a:extLst>
          </p:cNvPr>
          <p:cNvSpPr txBox="1"/>
          <p:nvPr/>
        </p:nvSpPr>
        <p:spPr>
          <a:xfrm>
            <a:off x="3423887" y="1904695"/>
            <a:ext cx="180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Full Batch</a:t>
            </a:r>
            <a:endParaRPr lang="zh-TW" altLang="en-US" sz="28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5" name="文字方塊 24">
            <a:extLst>
              <a:ext uri="{FF2B5EF4-FFF2-40B4-BE49-F238E27FC236}">
                <a16:creationId xmlns:a16="http://schemas.microsoft.com/office/drawing/2014/main" id="{9944EACC-1E7A-4026-A262-5A079F2AA474}"/>
              </a:ext>
            </a:extLst>
          </p:cNvPr>
          <p:cNvSpPr txBox="1"/>
          <p:nvPr/>
        </p:nvSpPr>
        <p:spPr>
          <a:xfrm>
            <a:off x="6918703" y="1890665"/>
            <a:ext cx="2098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Small Batch</a:t>
            </a:r>
            <a:endParaRPr lang="zh-TW" altLang="en-US" sz="28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6" name="手繪多邊形: 圖案 26">
            <a:extLst>
              <a:ext uri="{FF2B5EF4-FFF2-40B4-BE49-F238E27FC236}">
                <a16:creationId xmlns:a16="http://schemas.microsoft.com/office/drawing/2014/main" id="{C9D8B528-80EF-4D3E-9476-C2A7D54CFA05}"/>
              </a:ext>
            </a:extLst>
          </p:cNvPr>
          <p:cNvSpPr/>
          <p:nvPr/>
        </p:nvSpPr>
        <p:spPr>
          <a:xfrm>
            <a:off x="6947840" y="2613370"/>
            <a:ext cx="2577473" cy="2144683"/>
          </a:xfrm>
          <a:custGeom>
            <a:avLst/>
            <a:gdLst>
              <a:gd name="connsiteX0" fmla="*/ 0 w 2510971"/>
              <a:gd name="connsiteY0" fmla="*/ 0 h 2598057"/>
              <a:gd name="connsiteX1" fmla="*/ 522514 w 2510971"/>
              <a:gd name="connsiteY1" fmla="*/ 1494972 h 2598057"/>
              <a:gd name="connsiteX2" fmla="*/ 1161142 w 2510971"/>
              <a:gd name="connsiteY2" fmla="*/ 1480457 h 2598057"/>
              <a:gd name="connsiteX3" fmla="*/ 2235200 w 2510971"/>
              <a:gd name="connsiteY3" fmla="*/ 2235200 h 2598057"/>
              <a:gd name="connsiteX4" fmla="*/ 2510971 w 2510971"/>
              <a:gd name="connsiteY4" fmla="*/ 2598057 h 2598057"/>
              <a:gd name="connsiteX0" fmla="*/ 0 w 2510971"/>
              <a:gd name="connsiteY0" fmla="*/ 0 h 2598057"/>
              <a:gd name="connsiteX1" fmla="*/ 522514 w 2510971"/>
              <a:gd name="connsiteY1" fmla="*/ 1494972 h 2598057"/>
              <a:gd name="connsiteX2" fmla="*/ 1669142 w 2510971"/>
              <a:gd name="connsiteY2" fmla="*/ 1377358 h 2598057"/>
              <a:gd name="connsiteX3" fmla="*/ 2235200 w 2510971"/>
              <a:gd name="connsiteY3" fmla="*/ 2235200 h 2598057"/>
              <a:gd name="connsiteX4" fmla="*/ 2510971 w 2510971"/>
              <a:gd name="connsiteY4" fmla="*/ 2598057 h 2598057"/>
              <a:gd name="connsiteX0" fmla="*/ 0 w 2510971"/>
              <a:gd name="connsiteY0" fmla="*/ 0 h 2598057"/>
              <a:gd name="connsiteX1" fmla="*/ 1190171 w 2510971"/>
              <a:gd name="connsiteY1" fmla="*/ 1577450 h 2598057"/>
              <a:gd name="connsiteX2" fmla="*/ 1669142 w 2510971"/>
              <a:gd name="connsiteY2" fmla="*/ 1377358 h 2598057"/>
              <a:gd name="connsiteX3" fmla="*/ 2235200 w 2510971"/>
              <a:gd name="connsiteY3" fmla="*/ 2235200 h 2598057"/>
              <a:gd name="connsiteX4" fmla="*/ 2510971 w 2510971"/>
              <a:gd name="connsiteY4" fmla="*/ 2598057 h 2598057"/>
              <a:gd name="connsiteX0" fmla="*/ 0 w 2510971"/>
              <a:gd name="connsiteY0" fmla="*/ 0 h 2598057"/>
              <a:gd name="connsiteX1" fmla="*/ 1190171 w 2510971"/>
              <a:gd name="connsiteY1" fmla="*/ 1577450 h 2598057"/>
              <a:gd name="connsiteX2" fmla="*/ 1669142 w 2510971"/>
              <a:gd name="connsiteY2" fmla="*/ 1377358 h 2598057"/>
              <a:gd name="connsiteX3" fmla="*/ 2278743 w 2510971"/>
              <a:gd name="connsiteY3" fmla="*/ 2090863 h 2598057"/>
              <a:gd name="connsiteX4" fmla="*/ 2510971 w 2510971"/>
              <a:gd name="connsiteY4" fmla="*/ 2598057 h 2598057"/>
              <a:gd name="connsiteX0" fmla="*/ 0 w 2510971"/>
              <a:gd name="connsiteY0" fmla="*/ 0 h 2598057"/>
              <a:gd name="connsiteX1" fmla="*/ 972456 w 2510971"/>
              <a:gd name="connsiteY1" fmla="*/ 1618690 h 2598057"/>
              <a:gd name="connsiteX2" fmla="*/ 1669142 w 2510971"/>
              <a:gd name="connsiteY2" fmla="*/ 1377358 h 2598057"/>
              <a:gd name="connsiteX3" fmla="*/ 2278743 w 2510971"/>
              <a:gd name="connsiteY3" fmla="*/ 2090863 h 2598057"/>
              <a:gd name="connsiteX4" fmla="*/ 2510971 w 2510971"/>
              <a:gd name="connsiteY4" fmla="*/ 2598057 h 2598057"/>
              <a:gd name="connsiteX0" fmla="*/ 0 w 2510971"/>
              <a:gd name="connsiteY0" fmla="*/ 0 h 2598057"/>
              <a:gd name="connsiteX1" fmla="*/ 972456 w 2510971"/>
              <a:gd name="connsiteY1" fmla="*/ 1618690 h 2598057"/>
              <a:gd name="connsiteX2" fmla="*/ 1582056 w 2510971"/>
              <a:gd name="connsiteY2" fmla="*/ 1583553 h 2598057"/>
              <a:gd name="connsiteX3" fmla="*/ 2278743 w 2510971"/>
              <a:gd name="connsiteY3" fmla="*/ 2090863 h 2598057"/>
              <a:gd name="connsiteX4" fmla="*/ 2510971 w 2510971"/>
              <a:gd name="connsiteY4" fmla="*/ 2598057 h 2598057"/>
              <a:gd name="connsiteX0" fmla="*/ 0 w 2510971"/>
              <a:gd name="connsiteY0" fmla="*/ 0 h 2598057"/>
              <a:gd name="connsiteX1" fmla="*/ 972456 w 2510971"/>
              <a:gd name="connsiteY1" fmla="*/ 1618690 h 2598057"/>
              <a:gd name="connsiteX2" fmla="*/ 1582056 w 2510971"/>
              <a:gd name="connsiteY2" fmla="*/ 1583553 h 2598057"/>
              <a:gd name="connsiteX3" fmla="*/ 2148115 w 2510971"/>
              <a:gd name="connsiteY3" fmla="*/ 2214579 h 2598057"/>
              <a:gd name="connsiteX4" fmla="*/ 2510971 w 2510971"/>
              <a:gd name="connsiteY4" fmla="*/ 2598057 h 2598057"/>
              <a:gd name="connsiteX0" fmla="*/ 0 w 2510971"/>
              <a:gd name="connsiteY0" fmla="*/ 0 h 2598057"/>
              <a:gd name="connsiteX1" fmla="*/ 972456 w 2510971"/>
              <a:gd name="connsiteY1" fmla="*/ 1618690 h 2598057"/>
              <a:gd name="connsiteX2" fmla="*/ 1451427 w 2510971"/>
              <a:gd name="connsiteY2" fmla="*/ 1645412 h 2598057"/>
              <a:gd name="connsiteX3" fmla="*/ 2148115 w 2510971"/>
              <a:gd name="connsiteY3" fmla="*/ 2214579 h 2598057"/>
              <a:gd name="connsiteX4" fmla="*/ 2510971 w 2510971"/>
              <a:gd name="connsiteY4" fmla="*/ 2598057 h 2598057"/>
              <a:gd name="connsiteX0" fmla="*/ 0 w 2510971"/>
              <a:gd name="connsiteY0" fmla="*/ 0 h 2598057"/>
              <a:gd name="connsiteX1" fmla="*/ 972456 w 2510971"/>
              <a:gd name="connsiteY1" fmla="*/ 1618690 h 2598057"/>
              <a:gd name="connsiteX2" fmla="*/ 1484678 w 2510971"/>
              <a:gd name="connsiteY2" fmla="*/ 1739887 h 2598057"/>
              <a:gd name="connsiteX3" fmla="*/ 2148115 w 2510971"/>
              <a:gd name="connsiteY3" fmla="*/ 2214579 h 2598057"/>
              <a:gd name="connsiteX4" fmla="*/ 2510971 w 2510971"/>
              <a:gd name="connsiteY4" fmla="*/ 2598057 h 2598057"/>
              <a:gd name="connsiteX0" fmla="*/ 0 w 2577473"/>
              <a:gd name="connsiteY0" fmla="*/ 0 h 3046811"/>
              <a:gd name="connsiteX1" fmla="*/ 972456 w 2577473"/>
              <a:gd name="connsiteY1" fmla="*/ 1618690 h 3046811"/>
              <a:gd name="connsiteX2" fmla="*/ 1484678 w 2577473"/>
              <a:gd name="connsiteY2" fmla="*/ 1739887 h 3046811"/>
              <a:gd name="connsiteX3" fmla="*/ 2148115 w 2577473"/>
              <a:gd name="connsiteY3" fmla="*/ 2214579 h 3046811"/>
              <a:gd name="connsiteX4" fmla="*/ 2577473 w 2577473"/>
              <a:gd name="connsiteY4" fmla="*/ 3046811 h 3046811"/>
              <a:gd name="connsiteX0" fmla="*/ 0 w 2577473"/>
              <a:gd name="connsiteY0" fmla="*/ 0 h 3046811"/>
              <a:gd name="connsiteX1" fmla="*/ 972456 w 2577473"/>
              <a:gd name="connsiteY1" fmla="*/ 1618690 h 3046811"/>
              <a:gd name="connsiteX2" fmla="*/ 1501303 w 2577473"/>
              <a:gd name="connsiteY2" fmla="*/ 1834360 h 3046811"/>
              <a:gd name="connsiteX3" fmla="*/ 2148115 w 2577473"/>
              <a:gd name="connsiteY3" fmla="*/ 2214579 h 3046811"/>
              <a:gd name="connsiteX4" fmla="*/ 2577473 w 2577473"/>
              <a:gd name="connsiteY4" fmla="*/ 3046811 h 304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473" h="3046811">
                <a:moveTo>
                  <a:pt x="0" y="0"/>
                </a:moveTo>
                <a:cubicBezTo>
                  <a:pt x="164495" y="624114"/>
                  <a:pt x="722239" y="1312963"/>
                  <a:pt x="972456" y="1618690"/>
                </a:cubicBezTo>
                <a:cubicBezTo>
                  <a:pt x="1222673" y="1924417"/>
                  <a:pt x="1305360" y="1735045"/>
                  <a:pt x="1501303" y="1834360"/>
                </a:cubicBezTo>
                <a:cubicBezTo>
                  <a:pt x="1697246" y="1933675"/>
                  <a:pt x="1923143" y="2028312"/>
                  <a:pt x="2148115" y="2214579"/>
                </a:cubicBezTo>
                <a:cubicBezTo>
                  <a:pt x="2373087" y="2400846"/>
                  <a:pt x="2552073" y="2958516"/>
                  <a:pt x="2577473" y="3046811"/>
                </a:cubicBezTo>
              </a:path>
            </a:pathLst>
          </a:custGeom>
          <a:noFill/>
          <a:ln w="381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手繪多邊形: 圖案 28">
            <a:extLst>
              <a:ext uri="{FF2B5EF4-FFF2-40B4-BE49-F238E27FC236}">
                <a16:creationId xmlns:a16="http://schemas.microsoft.com/office/drawing/2014/main" id="{E22F81DD-1055-4DB3-B6F3-B3551E3D6AFC}"/>
              </a:ext>
            </a:extLst>
          </p:cNvPr>
          <p:cNvSpPr/>
          <p:nvPr/>
        </p:nvSpPr>
        <p:spPr>
          <a:xfrm>
            <a:off x="6007929" y="2729737"/>
            <a:ext cx="2577473" cy="2144683"/>
          </a:xfrm>
          <a:custGeom>
            <a:avLst/>
            <a:gdLst>
              <a:gd name="connsiteX0" fmla="*/ 0 w 2510971"/>
              <a:gd name="connsiteY0" fmla="*/ 0 h 2598057"/>
              <a:gd name="connsiteX1" fmla="*/ 522514 w 2510971"/>
              <a:gd name="connsiteY1" fmla="*/ 1494972 h 2598057"/>
              <a:gd name="connsiteX2" fmla="*/ 1161142 w 2510971"/>
              <a:gd name="connsiteY2" fmla="*/ 1480457 h 2598057"/>
              <a:gd name="connsiteX3" fmla="*/ 2235200 w 2510971"/>
              <a:gd name="connsiteY3" fmla="*/ 2235200 h 2598057"/>
              <a:gd name="connsiteX4" fmla="*/ 2510971 w 2510971"/>
              <a:gd name="connsiteY4" fmla="*/ 2598057 h 2598057"/>
              <a:gd name="connsiteX0" fmla="*/ 0 w 2510971"/>
              <a:gd name="connsiteY0" fmla="*/ 0 h 2598057"/>
              <a:gd name="connsiteX1" fmla="*/ 522514 w 2510971"/>
              <a:gd name="connsiteY1" fmla="*/ 1494972 h 2598057"/>
              <a:gd name="connsiteX2" fmla="*/ 1669142 w 2510971"/>
              <a:gd name="connsiteY2" fmla="*/ 1377358 h 2598057"/>
              <a:gd name="connsiteX3" fmla="*/ 2235200 w 2510971"/>
              <a:gd name="connsiteY3" fmla="*/ 2235200 h 2598057"/>
              <a:gd name="connsiteX4" fmla="*/ 2510971 w 2510971"/>
              <a:gd name="connsiteY4" fmla="*/ 2598057 h 2598057"/>
              <a:gd name="connsiteX0" fmla="*/ 0 w 2510971"/>
              <a:gd name="connsiteY0" fmla="*/ 0 h 2598057"/>
              <a:gd name="connsiteX1" fmla="*/ 1190171 w 2510971"/>
              <a:gd name="connsiteY1" fmla="*/ 1577450 h 2598057"/>
              <a:gd name="connsiteX2" fmla="*/ 1669142 w 2510971"/>
              <a:gd name="connsiteY2" fmla="*/ 1377358 h 2598057"/>
              <a:gd name="connsiteX3" fmla="*/ 2235200 w 2510971"/>
              <a:gd name="connsiteY3" fmla="*/ 2235200 h 2598057"/>
              <a:gd name="connsiteX4" fmla="*/ 2510971 w 2510971"/>
              <a:gd name="connsiteY4" fmla="*/ 2598057 h 2598057"/>
              <a:gd name="connsiteX0" fmla="*/ 0 w 2510971"/>
              <a:gd name="connsiteY0" fmla="*/ 0 h 2598057"/>
              <a:gd name="connsiteX1" fmla="*/ 1190171 w 2510971"/>
              <a:gd name="connsiteY1" fmla="*/ 1577450 h 2598057"/>
              <a:gd name="connsiteX2" fmla="*/ 1669142 w 2510971"/>
              <a:gd name="connsiteY2" fmla="*/ 1377358 h 2598057"/>
              <a:gd name="connsiteX3" fmla="*/ 2278743 w 2510971"/>
              <a:gd name="connsiteY3" fmla="*/ 2090863 h 2598057"/>
              <a:gd name="connsiteX4" fmla="*/ 2510971 w 2510971"/>
              <a:gd name="connsiteY4" fmla="*/ 2598057 h 2598057"/>
              <a:gd name="connsiteX0" fmla="*/ 0 w 2510971"/>
              <a:gd name="connsiteY0" fmla="*/ 0 h 2598057"/>
              <a:gd name="connsiteX1" fmla="*/ 972456 w 2510971"/>
              <a:gd name="connsiteY1" fmla="*/ 1618690 h 2598057"/>
              <a:gd name="connsiteX2" fmla="*/ 1669142 w 2510971"/>
              <a:gd name="connsiteY2" fmla="*/ 1377358 h 2598057"/>
              <a:gd name="connsiteX3" fmla="*/ 2278743 w 2510971"/>
              <a:gd name="connsiteY3" fmla="*/ 2090863 h 2598057"/>
              <a:gd name="connsiteX4" fmla="*/ 2510971 w 2510971"/>
              <a:gd name="connsiteY4" fmla="*/ 2598057 h 2598057"/>
              <a:gd name="connsiteX0" fmla="*/ 0 w 2510971"/>
              <a:gd name="connsiteY0" fmla="*/ 0 h 2598057"/>
              <a:gd name="connsiteX1" fmla="*/ 972456 w 2510971"/>
              <a:gd name="connsiteY1" fmla="*/ 1618690 h 2598057"/>
              <a:gd name="connsiteX2" fmla="*/ 1582056 w 2510971"/>
              <a:gd name="connsiteY2" fmla="*/ 1583553 h 2598057"/>
              <a:gd name="connsiteX3" fmla="*/ 2278743 w 2510971"/>
              <a:gd name="connsiteY3" fmla="*/ 2090863 h 2598057"/>
              <a:gd name="connsiteX4" fmla="*/ 2510971 w 2510971"/>
              <a:gd name="connsiteY4" fmla="*/ 2598057 h 2598057"/>
              <a:gd name="connsiteX0" fmla="*/ 0 w 2510971"/>
              <a:gd name="connsiteY0" fmla="*/ 0 h 2598057"/>
              <a:gd name="connsiteX1" fmla="*/ 972456 w 2510971"/>
              <a:gd name="connsiteY1" fmla="*/ 1618690 h 2598057"/>
              <a:gd name="connsiteX2" fmla="*/ 1582056 w 2510971"/>
              <a:gd name="connsiteY2" fmla="*/ 1583553 h 2598057"/>
              <a:gd name="connsiteX3" fmla="*/ 2148115 w 2510971"/>
              <a:gd name="connsiteY3" fmla="*/ 2214579 h 2598057"/>
              <a:gd name="connsiteX4" fmla="*/ 2510971 w 2510971"/>
              <a:gd name="connsiteY4" fmla="*/ 2598057 h 2598057"/>
              <a:gd name="connsiteX0" fmla="*/ 0 w 2510971"/>
              <a:gd name="connsiteY0" fmla="*/ 0 h 2598057"/>
              <a:gd name="connsiteX1" fmla="*/ 972456 w 2510971"/>
              <a:gd name="connsiteY1" fmla="*/ 1618690 h 2598057"/>
              <a:gd name="connsiteX2" fmla="*/ 1451427 w 2510971"/>
              <a:gd name="connsiteY2" fmla="*/ 1645412 h 2598057"/>
              <a:gd name="connsiteX3" fmla="*/ 2148115 w 2510971"/>
              <a:gd name="connsiteY3" fmla="*/ 2214579 h 2598057"/>
              <a:gd name="connsiteX4" fmla="*/ 2510971 w 2510971"/>
              <a:gd name="connsiteY4" fmla="*/ 2598057 h 2598057"/>
              <a:gd name="connsiteX0" fmla="*/ 0 w 2510971"/>
              <a:gd name="connsiteY0" fmla="*/ 0 h 2598057"/>
              <a:gd name="connsiteX1" fmla="*/ 972456 w 2510971"/>
              <a:gd name="connsiteY1" fmla="*/ 1618690 h 2598057"/>
              <a:gd name="connsiteX2" fmla="*/ 1484678 w 2510971"/>
              <a:gd name="connsiteY2" fmla="*/ 1739887 h 2598057"/>
              <a:gd name="connsiteX3" fmla="*/ 2148115 w 2510971"/>
              <a:gd name="connsiteY3" fmla="*/ 2214579 h 2598057"/>
              <a:gd name="connsiteX4" fmla="*/ 2510971 w 2510971"/>
              <a:gd name="connsiteY4" fmla="*/ 2598057 h 2598057"/>
              <a:gd name="connsiteX0" fmla="*/ 0 w 2577473"/>
              <a:gd name="connsiteY0" fmla="*/ 0 h 3046811"/>
              <a:gd name="connsiteX1" fmla="*/ 972456 w 2577473"/>
              <a:gd name="connsiteY1" fmla="*/ 1618690 h 3046811"/>
              <a:gd name="connsiteX2" fmla="*/ 1484678 w 2577473"/>
              <a:gd name="connsiteY2" fmla="*/ 1739887 h 3046811"/>
              <a:gd name="connsiteX3" fmla="*/ 2148115 w 2577473"/>
              <a:gd name="connsiteY3" fmla="*/ 2214579 h 3046811"/>
              <a:gd name="connsiteX4" fmla="*/ 2577473 w 2577473"/>
              <a:gd name="connsiteY4" fmla="*/ 3046811 h 3046811"/>
              <a:gd name="connsiteX0" fmla="*/ 0 w 2577473"/>
              <a:gd name="connsiteY0" fmla="*/ 0 h 3046811"/>
              <a:gd name="connsiteX1" fmla="*/ 972456 w 2577473"/>
              <a:gd name="connsiteY1" fmla="*/ 1618690 h 3046811"/>
              <a:gd name="connsiteX2" fmla="*/ 1501303 w 2577473"/>
              <a:gd name="connsiteY2" fmla="*/ 1834360 h 3046811"/>
              <a:gd name="connsiteX3" fmla="*/ 2148115 w 2577473"/>
              <a:gd name="connsiteY3" fmla="*/ 2214579 h 3046811"/>
              <a:gd name="connsiteX4" fmla="*/ 2577473 w 2577473"/>
              <a:gd name="connsiteY4" fmla="*/ 3046811 h 304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473" h="3046811">
                <a:moveTo>
                  <a:pt x="0" y="0"/>
                </a:moveTo>
                <a:cubicBezTo>
                  <a:pt x="164495" y="624114"/>
                  <a:pt x="722239" y="1312963"/>
                  <a:pt x="972456" y="1618690"/>
                </a:cubicBezTo>
                <a:cubicBezTo>
                  <a:pt x="1222673" y="1924417"/>
                  <a:pt x="1305360" y="1735045"/>
                  <a:pt x="1501303" y="1834360"/>
                </a:cubicBezTo>
                <a:cubicBezTo>
                  <a:pt x="1697246" y="1933675"/>
                  <a:pt x="1923143" y="2028312"/>
                  <a:pt x="2148115" y="2214579"/>
                </a:cubicBezTo>
                <a:cubicBezTo>
                  <a:pt x="2373087" y="2400846"/>
                  <a:pt x="2552073" y="2958516"/>
                  <a:pt x="2577473" y="3046811"/>
                </a:cubicBezTo>
              </a:path>
            </a:pathLst>
          </a:custGeom>
          <a:noFill/>
          <a:ln w="381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6991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9BB5DC-F090-448F-9CF1-21C5295B3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062" y="5444199"/>
            <a:ext cx="628650" cy="461665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1E4BCFC3-2A7E-4EEF-8466-1A883B0616BB}"/>
              </a:ext>
            </a:extLst>
          </p:cNvPr>
          <p:cNvSpPr/>
          <p:nvPr/>
        </p:nvSpPr>
        <p:spPr>
          <a:xfrm>
            <a:off x="6315185" y="1782055"/>
            <a:ext cx="1807370" cy="311100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297CAD4-FB30-4872-9884-E2925603ADF5}"/>
              </a:ext>
            </a:extLst>
          </p:cNvPr>
          <p:cNvSpPr/>
          <p:nvPr/>
        </p:nvSpPr>
        <p:spPr>
          <a:xfrm>
            <a:off x="4917093" y="1481965"/>
            <a:ext cx="1807370" cy="2267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91E438E2-3402-4D2C-82D6-94C76627D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1011168"/>
            <a:ext cx="1021862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批量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(batch)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大小对分类性能的影响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4" name="圖片 16">
            <a:extLst>
              <a:ext uri="{FF2B5EF4-FFF2-40B4-BE49-F238E27FC236}">
                <a16:creationId xmlns:a16="http://schemas.microsoft.com/office/drawing/2014/main" id="{B14E7197-6D17-4114-A830-5DD920563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612" y="1563066"/>
            <a:ext cx="6496050" cy="1619250"/>
          </a:xfrm>
          <a:prstGeom prst="rect">
            <a:avLst/>
          </a:prstGeom>
        </p:spPr>
      </p:pic>
      <p:sp>
        <p:nvSpPr>
          <p:cNvPr id="35" name="文字方塊 18">
            <a:extLst>
              <a:ext uri="{FF2B5EF4-FFF2-40B4-BE49-F238E27FC236}">
                <a16:creationId xmlns:a16="http://schemas.microsoft.com/office/drawing/2014/main" id="{1C85001B-E4DD-4D21-B954-A8E1CBB76685}"/>
              </a:ext>
            </a:extLst>
          </p:cNvPr>
          <p:cNvSpPr txBox="1"/>
          <p:nvPr/>
        </p:nvSpPr>
        <p:spPr>
          <a:xfrm>
            <a:off x="677237" y="1839551"/>
            <a:ext cx="141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SB = 256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8" name="文字方塊 19">
            <a:extLst>
              <a:ext uri="{FF2B5EF4-FFF2-40B4-BE49-F238E27FC236}">
                <a16:creationId xmlns:a16="http://schemas.microsoft.com/office/drawing/2014/main" id="{96CA874B-4B43-4BEC-ADF1-A93AE3237F50}"/>
              </a:ext>
            </a:extLst>
          </p:cNvPr>
          <p:cNvSpPr txBox="1"/>
          <p:nvPr/>
        </p:nvSpPr>
        <p:spPr>
          <a:xfrm>
            <a:off x="664524" y="2301216"/>
            <a:ext cx="1918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LB = </a:t>
            </a:r>
          </a:p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0.1 x data set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49" name="圖片 23">
            <a:extLst>
              <a:ext uri="{FF2B5EF4-FFF2-40B4-BE49-F238E27FC236}">
                <a16:creationId xmlns:a16="http://schemas.microsoft.com/office/drawing/2014/main" id="{3D19DCF7-8BCC-43FF-A7C9-9032ADBA0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34" y="3429000"/>
            <a:ext cx="8907118" cy="2248214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79456C10-7143-414C-9760-6BEDD8A821BE}"/>
              </a:ext>
            </a:extLst>
          </p:cNvPr>
          <p:cNvSpPr/>
          <p:nvPr/>
        </p:nvSpPr>
        <p:spPr>
          <a:xfrm>
            <a:off x="1483868" y="3411555"/>
            <a:ext cx="3825110" cy="228709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8B475F8-FC9D-4B1F-95DA-7D42ECBD38DA}"/>
              </a:ext>
            </a:extLst>
          </p:cNvPr>
          <p:cNvSpPr/>
          <p:nvPr/>
        </p:nvSpPr>
        <p:spPr>
          <a:xfrm>
            <a:off x="5545458" y="3412671"/>
            <a:ext cx="3825110" cy="228709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文字方塊 18">
            <a:extLst>
              <a:ext uri="{FF2B5EF4-FFF2-40B4-BE49-F238E27FC236}">
                <a16:creationId xmlns:a16="http://schemas.microsoft.com/office/drawing/2014/main" id="{CB6EE62A-7F85-41B4-99FC-238E6B520BF3}"/>
              </a:ext>
            </a:extLst>
          </p:cNvPr>
          <p:cNvSpPr txBox="1"/>
          <p:nvPr/>
        </p:nvSpPr>
        <p:spPr>
          <a:xfrm>
            <a:off x="-24680" y="5949877"/>
            <a:ext cx="12181831" cy="461665"/>
          </a:xfrm>
          <a:prstGeom prst="rect">
            <a:avLst/>
          </a:prstGeom>
          <a:solidFill>
            <a:srgbClr val="FFD8D8"/>
          </a:solidFill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较小的批量在测试数据集上也能获得更好的性能</a:t>
            </a:r>
            <a:r>
              <a:rPr lang="en-US" altLang="zh-TW" sz="2400" dirty="0">
                <a:solidFill>
                  <a:prstClr val="black"/>
                </a:solidFill>
                <a:latin typeface="+mn-ea"/>
              </a:rPr>
              <a:t>  </a:t>
            </a:r>
            <a:endParaRPr lang="zh-TW" altLang="en-US" sz="24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3" name="文字方塊 21">
            <a:extLst>
              <a:ext uri="{FF2B5EF4-FFF2-40B4-BE49-F238E27FC236}">
                <a16:creationId xmlns:a16="http://schemas.microsoft.com/office/drawing/2014/main" id="{9CB57718-CA0D-428A-8673-DBDBF339F84F}"/>
              </a:ext>
            </a:extLst>
          </p:cNvPr>
          <p:cNvSpPr txBox="1"/>
          <p:nvPr/>
        </p:nvSpPr>
        <p:spPr>
          <a:xfrm>
            <a:off x="10105606" y="2534392"/>
            <a:ext cx="18073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On Large-Batch Training for Deep Learning: Generalization Gap and Sharp Minima</a:t>
            </a:r>
          </a:p>
        </p:txBody>
      </p:sp>
      <p:sp>
        <p:nvSpPr>
          <p:cNvPr id="54" name="文字方塊 3">
            <a:extLst>
              <a:ext uri="{FF2B5EF4-FFF2-40B4-BE49-F238E27FC236}">
                <a16:creationId xmlns:a16="http://schemas.microsoft.com/office/drawing/2014/main" id="{66EEA701-E01F-412D-AC23-AD083D059745}"/>
              </a:ext>
            </a:extLst>
          </p:cNvPr>
          <p:cNvSpPr txBox="1"/>
          <p:nvPr/>
        </p:nvSpPr>
        <p:spPr>
          <a:xfrm>
            <a:off x="9888405" y="4893059"/>
            <a:ext cx="22417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https://arxiv.org/abs/1609.04836</a:t>
            </a:r>
          </a:p>
        </p:txBody>
      </p:sp>
    </p:spTree>
    <p:extLst>
      <p:ext uri="{BB962C8B-B14F-4D97-AF65-F5344CB8AC3E}">
        <p14:creationId xmlns:p14="http://schemas.microsoft.com/office/powerpoint/2010/main" val="16736653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C7C07FD-C43D-439F-B53C-DB6AC209C1BD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9BB5DC-F090-448F-9CF1-21C5295B3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878" y="5441063"/>
            <a:ext cx="628650" cy="461665"/>
          </a:xfrm>
          <a:prstGeom prst="rect">
            <a:avLst/>
          </a:prstGeom>
        </p:spPr>
      </p:pic>
      <p:sp>
        <p:nvSpPr>
          <p:cNvPr id="41" name="TextBox 20">
            <a:extLst>
              <a:ext uri="{FF2B5EF4-FFF2-40B4-BE49-F238E27FC236}">
                <a16:creationId xmlns:a16="http://schemas.microsoft.com/office/drawing/2014/main" id="{91E438E2-3402-4D2C-82D6-94C76627D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1011168"/>
            <a:ext cx="1021862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批量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(batch)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大小对梯度下降优化时的影响总结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20" name="表格 5">
            <a:extLst>
              <a:ext uri="{FF2B5EF4-FFF2-40B4-BE49-F238E27FC236}">
                <a16:creationId xmlns:a16="http://schemas.microsoft.com/office/drawing/2014/main" id="{2CB175F1-7506-4CA9-A856-27DAC2C00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144941"/>
              </p:ext>
            </p:extLst>
          </p:nvPr>
        </p:nvGraphicFramePr>
        <p:xfrm>
          <a:off x="1851291" y="1687553"/>
          <a:ext cx="7886701" cy="3931920"/>
        </p:xfrm>
        <a:graphic>
          <a:graphicData uri="http://schemas.openxmlformats.org/drawingml/2006/table">
            <a:tbl>
              <a:tblPr firstRow="1" bandRow="1"/>
              <a:tblGrid>
                <a:gridCol w="3095625">
                  <a:extLst>
                    <a:ext uri="{9D8B030D-6E8A-4147-A177-3AD203B41FA5}">
                      <a16:colId xmlns:a16="http://schemas.microsoft.com/office/drawing/2014/main" val="137626929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600637530"/>
                    </a:ext>
                  </a:extLst>
                </a:gridCol>
                <a:gridCol w="2809876">
                  <a:extLst>
                    <a:ext uri="{9D8B030D-6E8A-4147-A177-3AD203B41FA5}">
                      <a16:colId xmlns:a16="http://schemas.microsoft.com/office/drawing/2014/main" val="370915763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sz="24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2400" dirty="0"/>
                        <a:t>批量小</a:t>
                      </a:r>
                      <a:endParaRPr lang="zh-TW" altLang="en-US" sz="2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2400" dirty="0"/>
                        <a:t>批量大</a:t>
                      </a:r>
                      <a:endParaRPr lang="zh-TW" altLang="en-US" sz="2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15469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2400" dirty="0"/>
                        <a:t>一次更新需要的速度</a:t>
                      </a:r>
                      <a:r>
                        <a:rPr lang="en-US" altLang="zh-CN" sz="2400" dirty="0"/>
                        <a:t>(</a:t>
                      </a:r>
                      <a:r>
                        <a:rPr lang="zh-CN" altLang="en-US" sz="2400" dirty="0"/>
                        <a:t>无并行处理</a:t>
                      </a:r>
                      <a:r>
                        <a:rPr lang="en-US" altLang="zh-CN" sz="2400" dirty="0"/>
                        <a:t>)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Faster</a:t>
                      </a:r>
                      <a:endParaRPr lang="zh-TW" altLang="en-US" sz="2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Slower</a:t>
                      </a:r>
                      <a:endParaRPr lang="zh-TW" altLang="en-US" sz="2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559255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2400" dirty="0"/>
                        <a:t>一次更新需要的速度</a:t>
                      </a:r>
                      <a:r>
                        <a:rPr lang="en-US" altLang="zh-CN" sz="2400" dirty="0"/>
                        <a:t>(</a:t>
                      </a:r>
                      <a:r>
                        <a:rPr lang="zh-CN" altLang="en-US" sz="2400" dirty="0"/>
                        <a:t>有并行处理</a:t>
                      </a:r>
                      <a:r>
                        <a:rPr lang="en-US" altLang="zh-CN" sz="2400" dirty="0"/>
                        <a:t>)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Same</a:t>
                      </a:r>
                      <a:endParaRPr lang="zh-TW" altLang="en-US" sz="2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Same (not too large)</a:t>
                      </a:r>
                      <a:endParaRPr lang="zh-TW" altLang="en-US" sz="2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732135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2400" dirty="0"/>
                        <a:t>一个</a:t>
                      </a:r>
                      <a:r>
                        <a:rPr lang="en-US" altLang="zh-TW" sz="2400" dirty="0"/>
                        <a:t>epoch</a:t>
                      </a:r>
                      <a:r>
                        <a:rPr lang="zh-CN" altLang="en-US" sz="2400" dirty="0"/>
                        <a:t>花费的时间</a:t>
                      </a:r>
                      <a:r>
                        <a:rPr lang="en-US" altLang="zh-TW" sz="2400" dirty="0"/>
                        <a:t> 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Slower</a:t>
                      </a:r>
                      <a:endParaRPr lang="zh-TW" altLang="en-US" sz="2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Faster</a:t>
                      </a:r>
                      <a:endParaRPr lang="zh-TW" altLang="en-US" sz="2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96520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2400" dirty="0"/>
                        <a:t>梯度的特点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Noisy</a:t>
                      </a:r>
                      <a:endParaRPr lang="zh-TW" altLang="en-US" sz="2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Stable</a:t>
                      </a:r>
                      <a:endParaRPr lang="zh-TW" altLang="en-US" sz="2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7847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2400" dirty="0"/>
                        <a:t>优化性能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Better</a:t>
                      </a:r>
                      <a:endParaRPr lang="zh-TW" altLang="en-US" sz="2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Worse</a:t>
                      </a:r>
                      <a:endParaRPr lang="zh-TW" altLang="en-US" sz="2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35464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2400" dirty="0"/>
                        <a:t>泛化性能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Better</a:t>
                      </a:r>
                      <a:endParaRPr lang="zh-TW" altLang="en-US" sz="2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Worse</a:t>
                      </a:r>
                      <a:endParaRPr lang="zh-TW" altLang="en-US" sz="2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941769"/>
                  </a:ext>
                </a:extLst>
              </a:tr>
            </a:tbl>
          </a:graphicData>
        </a:graphic>
      </p:graphicFrame>
      <p:pic>
        <p:nvPicPr>
          <p:cNvPr id="21" name="Picture 2" descr="Win PNG Photos | PNG Mart">
            <a:extLst>
              <a:ext uri="{FF2B5EF4-FFF2-40B4-BE49-F238E27FC236}">
                <a16:creationId xmlns:a16="http://schemas.microsoft.com/office/drawing/2014/main" id="{3A62F1C0-F8E6-462D-87DF-942A6994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816" y="3751303"/>
            <a:ext cx="595315" cy="51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Win PNG Photos | PNG Mart">
            <a:extLst>
              <a:ext uri="{FF2B5EF4-FFF2-40B4-BE49-F238E27FC236}">
                <a16:creationId xmlns:a16="http://schemas.microsoft.com/office/drawing/2014/main" id="{588DA47B-ABFA-478F-AA81-55C2297A7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16" y="4689514"/>
            <a:ext cx="595315" cy="51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Win PNG Photos | PNG Mart">
            <a:extLst>
              <a:ext uri="{FF2B5EF4-FFF2-40B4-BE49-F238E27FC236}">
                <a16:creationId xmlns:a16="http://schemas.microsoft.com/office/drawing/2014/main" id="{24A3E3AE-47C9-400E-8747-47676716B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15" y="5164175"/>
            <a:ext cx="595315" cy="51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18">
            <a:extLst>
              <a:ext uri="{FF2B5EF4-FFF2-40B4-BE49-F238E27FC236}">
                <a16:creationId xmlns:a16="http://schemas.microsoft.com/office/drawing/2014/main" id="{37BBC3BB-2261-45AD-BDC1-4259588E94ED}"/>
              </a:ext>
            </a:extLst>
          </p:cNvPr>
          <p:cNvSpPr txBox="1"/>
          <p:nvPr/>
        </p:nvSpPr>
        <p:spPr>
          <a:xfrm>
            <a:off x="-24680" y="5949877"/>
            <a:ext cx="12181831" cy="461665"/>
          </a:xfrm>
          <a:prstGeom prst="rect">
            <a:avLst/>
          </a:prstGeom>
          <a:solidFill>
            <a:srgbClr val="FFD8D8"/>
          </a:solidFill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批量大小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(batch size)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作为超参数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(hyperparameter)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由算法设计者确定</a:t>
            </a:r>
            <a:r>
              <a:rPr lang="en-US" altLang="zh-TW" sz="2400" dirty="0">
                <a:solidFill>
                  <a:prstClr val="black"/>
                </a:solidFill>
                <a:latin typeface="+mn-ea"/>
              </a:rPr>
              <a:t>  </a:t>
            </a:r>
            <a:endParaRPr lang="zh-TW" altLang="en-US" sz="2400" dirty="0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90203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84794" y="366437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621558" y="1190444"/>
            <a:ext cx="6479002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119A0-E9A4-4E81-8AEB-8A0C5137CE86}"/>
              </a:ext>
            </a:extLst>
          </p:cNvPr>
          <p:cNvCxnSpPr>
            <a:cxnSpLocks/>
          </p:cNvCxnSpPr>
          <p:nvPr/>
        </p:nvCxnSpPr>
        <p:spPr>
          <a:xfrm flipH="1">
            <a:off x="5324509" y="1900495"/>
            <a:ext cx="306057" cy="2404755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31A8AED-62B5-4287-8C63-8FAEA2852448}"/>
              </a:ext>
            </a:extLst>
          </p:cNvPr>
          <p:cNvCxnSpPr>
            <a:cxnSpLocks/>
          </p:cNvCxnSpPr>
          <p:nvPr/>
        </p:nvCxnSpPr>
        <p:spPr>
          <a:xfrm flipH="1" flipV="1">
            <a:off x="5429859" y="6136103"/>
            <a:ext cx="752918" cy="101613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20">
            <a:extLst>
              <a:ext uri="{FF2B5EF4-FFF2-40B4-BE49-F238E27FC236}">
                <a16:creationId xmlns:a16="http://schemas.microsoft.com/office/drawing/2014/main" id="{4B374CE1-3170-4C2C-9C25-7E9827B95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2" y="759253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399D6850-EFFF-4B5F-A0C0-B5FD46D60BED}"/>
              </a:ext>
            </a:extLst>
          </p:cNvPr>
          <p:cNvSpPr/>
          <p:nvPr/>
        </p:nvSpPr>
        <p:spPr>
          <a:xfrm>
            <a:off x="3642115" y="4487829"/>
            <a:ext cx="1642456" cy="633168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EC063C74-CBDD-4C79-BEF7-FBF670FFB184}"/>
              </a:ext>
            </a:extLst>
          </p:cNvPr>
          <p:cNvSpPr/>
          <p:nvPr/>
        </p:nvSpPr>
        <p:spPr>
          <a:xfrm>
            <a:off x="5878207" y="1282473"/>
            <a:ext cx="6038767" cy="4860000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0" name="TextBox 20">
            <a:extLst>
              <a:ext uri="{FF2B5EF4-FFF2-40B4-BE49-F238E27FC236}">
                <a16:creationId xmlns:a16="http://schemas.microsoft.com/office/drawing/2014/main" id="{44244B65-19AD-4CEC-855F-1FD4B645E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8964" y="1405438"/>
            <a:ext cx="61282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梯度下降法：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61C3DB1-1836-4EAA-954A-05E32B07304D}"/>
                  </a:ext>
                </a:extLst>
              </p:cNvPr>
              <p:cNvSpPr/>
              <p:nvPr/>
            </p:nvSpPr>
            <p:spPr>
              <a:xfrm>
                <a:off x="6851800" y="1652799"/>
                <a:ext cx="4194866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∇</m:t>
                          </m:r>
                          <m: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  <m:r>
                        <a:rPr kumimoji="0" lang="en-US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7E00C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61C3DB1-1836-4EAA-954A-05E32B073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800" y="1652799"/>
                <a:ext cx="4194866" cy="11308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20">
                <a:extLst>
                  <a:ext uri="{FF2B5EF4-FFF2-40B4-BE49-F238E27FC236}">
                    <a16:creationId xmlns:a16="http://schemas.microsoft.com/office/drawing/2014/main" id="{B4DFCEB8-3066-42CD-9298-71643DB71D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18911" y="4036935"/>
                <a:ext cx="6128226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问题</a:t>
                </a:r>
                <a:r>
                  <a:rPr kumimoji="0" lang="en-US" altLang="zh-CN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1</a:t>
                </a:r>
                <a:r>
                  <a:rPr kumimoji="0" lang="zh-CN" alt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：学习率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zh-TW" alt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</m:oMath>
                </a14:m>
                <a:r>
                  <a:rPr kumimoji="0" lang="zh-CN" alt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如何取值？</a:t>
                </a:r>
              </a:p>
            </p:txBody>
          </p:sp>
        </mc:Choice>
        <mc:Fallback xmlns="">
          <p:sp>
            <p:nvSpPr>
              <p:cNvPr id="58" name="TextBox 20">
                <a:extLst>
                  <a:ext uri="{FF2B5EF4-FFF2-40B4-BE49-F238E27FC236}">
                    <a16:creationId xmlns:a16="http://schemas.microsoft.com/office/drawing/2014/main" id="{B4DFCEB8-3066-42CD-9298-71643DB71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18911" y="4036935"/>
                <a:ext cx="6128226" cy="523220"/>
              </a:xfrm>
              <a:prstGeom prst="rect">
                <a:avLst/>
              </a:prstGeom>
              <a:blipFill>
                <a:blip r:embed="rId11"/>
                <a:stretch>
                  <a:fillRect l="-1791" t="-12791" b="-313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20">
            <a:extLst>
              <a:ext uri="{FF2B5EF4-FFF2-40B4-BE49-F238E27FC236}">
                <a16:creationId xmlns:a16="http://schemas.microsoft.com/office/drawing/2014/main" id="{521512F1-9770-4AC5-9216-03FDDF136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352" y="4553118"/>
            <a:ext cx="61282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问题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：梯度为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0</a:t>
            </a: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就能得到最佳解？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28">
                <a:extLst>
                  <a:ext uri="{FF2B5EF4-FFF2-40B4-BE49-F238E27FC236}">
                    <a16:creationId xmlns:a16="http://schemas.microsoft.com/office/drawing/2014/main" id="{4D9FA91D-2567-452B-9EB7-E83AE1BF97AB}"/>
                  </a:ext>
                </a:extLst>
              </p:cNvPr>
              <p:cNvSpPr txBox="1"/>
              <p:nvPr/>
            </p:nvSpPr>
            <p:spPr>
              <a:xfrm>
                <a:off x="6350169" y="3524760"/>
                <a:ext cx="4510302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𝒎</m:t>
                          </m:r>
                        </m:e>
                        <m:sub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𝒊</m:t>
                          </m:r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𝒕</m:t>
                          </m:r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3" name="文字方塊 28">
                <a:extLst>
                  <a:ext uri="{FF2B5EF4-FFF2-40B4-BE49-F238E27FC236}">
                    <a16:creationId xmlns:a16="http://schemas.microsoft.com/office/drawing/2014/main" id="{4D9FA91D-2567-452B-9EB7-E83AE1BF9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169" y="3524760"/>
                <a:ext cx="4510302" cy="4778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96DA523-96E1-49F0-9252-D6A8008B3553}"/>
                  </a:ext>
                </a:extLst>
              </p:cNvPr>
              <p:cNvSpPr/>
              <p:nvPr/>
            </p:nvSpPr>
            <p:spPr>
              <a:xfrm>
                <a:off x="7029279" y="2765809"/>
                <a:ext cx="3576364" cy="846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𝒎</m:t>
                        </m:r>
                      </m:e>
                      <m:sub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𝒊</m:t>
                        </m:r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𝒕</m:t>
                        </m:r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altLang="zh-TW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  <m:r>
                      <a:rPr kumimoji="0" lang="en-US" altLang="zh-TW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λ</m:t>
                    </m:r>
                    <m:sSub>
                      <m:sSubPr>
                        <m:ctrlPr>
                          <a:rPr kumimoji="0" lang="en-US" altLang="zh-TW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𝒎</m:t>
                        </m:r>
                      </m:e>
                      <m:sub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𝒊</m:t>
                        </m:r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𝒕</m:t>
                        </m:r>
                      </m:sub>
                    </m:sSub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f>
                      <m:fPr>
                        <m:ctrlPr>
                          <a:rPr kumimoji="0" lang="en-US" altLang="zh-TW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zh-TW" alt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𝜂</m:t>
                        </m:r>
                      </m:num>
                      <m:den>
                        <m:sSub>
                          <m:sSubPr>
                            <m:ctrlP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TW" alt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0" lang="en-US" altLang="zh-TW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zh-TW" alt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kumimoji="0" lang="zh-TW" alt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zh-TW" sz="3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3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TW" sz="3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TW" sz="3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TW" sz="3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96DA523-96E1-49F0-9252-D6A8008B3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279" y="2765809"/>
                <a:ext cx="3576364" cy="84600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20">
            <a:extLst>
              <a:ext uri="{FF2B5EF4-FFF2-40B4-BE49-F238E27FC236}">
                <a16:creationId xmlns:a16="http://schemas.microsoft.com/office/drawing/2014/main" id="{ED531E34-3E1E-4407-87A7-DFA3BD942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352" y="5108477"/>
            <a:ext cx="61282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问题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：训练样本批量大小的影响？</a:t>
            </a:r>
          </a:p>
        </p:txBody>
      </p:sp>
    </p:spTree>
    <p:extLst>
      <p:ext uri="{BB962C8B-B14F-4D97-AF65-F5344CB8AC3E}">
        <p14:creationId xmlns:p14="http://schemas.microsoft.com/office/powerpoint/2010/main" val="4176636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84794" y="366437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621558" y="1190444"/>
            <a:ext cx="6479002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119A0-E9A4-4E81-8AEB-8A0C5137CE86}"/>
              </a:ext>
            </a:extLst>
          </p:cNvPr>
          <p:cNvCxnSpPr>
            <a:cxnSpLocks/>
          </p:cNvCxnSpPr>
          <p:nvPr/>
        </p:nvCxnSpPr>
        <p:spPr>
          <a:xfrm flipH="1">
            <a:off x="5324509" y="1900495"/>
            <a:ext cx="306057" cy="2404755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31A8AED-62B5-4287-8C63-8FAEA2852448}"/>
              </a:ext>
            </a:extLst>
          </p:cNvPr>
          <p:cNvCxnSpPr>
            <a:cxnSpLocks/>
          </p:cNvCxnSpPr>
          <p:nvPr/>
        </p:nvCxnSpPr>
        <p:spPr>
          <a:xfrm flipH="1" flipV="1">
            <a:off x="5429859" y="6136103"/>
            <a:ext cx="752918" cy="101613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20">
            <a:extLst>
              <a:ext uri="{FF2B5EF4-FFF2-40B4-BE49-F238E27FC236}">
                <a16:creationId xmlns:a16="http://schemas.microsoft.com/office/drawing/2014/main" id="{4B374CE1-3170-4C2C-9C25-7E9827B95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2" y="759253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399D6850-EFFF-4B5F-A0C0-B5FD46D60BED}"/>
              </a:ext>
            </a:extLst>
          </p:cNvPr>
          <p:cNvSpPr/>
          <p:nvPr/>
        </p:nvSpPr>
        <p:spPr>
          <a:xfrm>
            <a:off x="3642115" y="4487829"/>
            <a:ext cx="1642456" cy="633168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EC063C74-CBDD-4C79-BEF7-FBF670FFB184}"/>
              </a:ext>
            </a:extLst>
          </p:cNvPr>
          <p:cNvSpPr/>
          <p:nvPr/>
        </p:nvSpPr>
        <p:spPr>
          <a:xfrm>
            <a:off x="5878207" y="1282473"/>
            <a:ext cx="6038767" cy="4860000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0" name="TextBox 20">
            <a:extLst>
              <a:ext uri="{FF2B5EF4-FFF2-40B4-BE49-F238E27FC236}">
                <a16:creationId xmlns:a16="http://schemas.microsoft.com/office/drawing/2014/main" id="{44244B65-19AD-4CEC-855F-1FD4B645E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8964" y="1405438"/>
            <a:ext cx="61282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随机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梯度下降法：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61C3DB1-1836-4EAA-954A-05E32B07304D}"/>
                  </a:ext>
                </a:extLst>
              </p:cNvPr>
              <p:cNvSpPr/>
              <p:nvPr/>
            </p:nvSpPr>
            <p:spPr>
              <a:xfrm>
                <a:off x="6763626" y="1877755"/>
                <a:ext cx="4194866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∇</m:t>
                          </m:r>
                          <m: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  <m:r>
                        <a:rPr kumimoji="0" lang="en-US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sup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7E00C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61C3DB1-1836-4EAA-954A-05E32B073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626" y="1877755"/>
                <a:ext cx="4194866" cy="11308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20">
                <a:extLst>
                  <a:ext uri="{FF2B5EF4-FFF2-40B4-BE49-F238E27FC236}">
                    <a16:creationId xmlns:a16="http://schemas.microsoft.com/office/drawing/2014/main" id="{B4DFCEB8-3066-42CD-9298-71643DB71D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18911" y="4036935"/>
                <a:ext cx="6128226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问题</a:t>
                </a:r>
                <a:r>
                  <a:rPr kumimoji="0" lang="en-US" altLang="zh-CN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1</a:t>
                </a:r>
                <a:r>
                  <a:rPr kumimoji="0" lang="zh-CN" alt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：学习率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zh-TW" alt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</m:oMath>
                </a14:m>
                <a:r>
                  <a:rPr kumimoji="0" lang="zh-CN" alt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如何取值？</a:t>
                </a:r>
              </a:p>
            </p:txBody>
          </p:sp>
        </mc:Choice>
        <mc:Fallback xmlns="">
          <p:sp>
            <p:nvSpPr>
              <p:cNvPr id="58" name="TextBox 20">
                <a:extLst>
                  <a:ext uri="{FF2B5EF4-FFF2-40B4-BE49-F238E27FC236}">
                    <a16:creationId xmlns:a16="http://schemas.microsoft.com/office/drawing/2014/main" id="{B4DFCEB8-3066-42CD-9298-71643DB71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18911" y="4036935"/>
                <a:ext cx="6128226" cy="523220"/>
              </a:xfrm>
              <a:prstGeom prst="rect">
                <a:avLst/>
              </a:prstGeom>
              <a:blipFill>
                <a:blip r:embed="rId11"/>
                <a:stretch>
                  <a:fillRect l="-1791" t="-12791" b="-313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20">
            <a:extLst>
              <a:ext uri="{FF2B5EF4-FFF2-40B4-BE49-F238E27FC236}">
                <a16:creationId xmlns:a16="http://schemas.microsoft.com/office/drawing/2014/main" id="{521512F1-9770-4AC5-9216-03FDDF136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352" y="4553118"/>
            <a:ext cx="61282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问题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：梯度为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0</a:t>
            </a: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就能得到最佳解？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28">
                <a:extLst>
                  <a:ext uri="{FF2B5EF4-FFF2-40B4-BE49-F238E27FC236}">
                    <a16:creationId xmlns:a16="http://schemas.microsoft.com/office/drawing/2014/main" id="{4D9FA91D-2567-452B-9EB7-E83AE1BF97AB}"/>
                  </a:ext>
                </a:extLst>
              </p:cNvPr>
              <p:cNvSpPr txBox="1"/>
              <p:nvPr/>
            </p:nvSpPr>
            <p:spPr>
              <a:xfrm>
                <a:off x="6350169" y="3524760"/>
                <a:ext cx="4510302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𝒎</m:t>
                          </m:r>
                        </m:e>
                        <m:sub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𝒊</m:t>
                          </m:r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𝒕</m:t>
                          </m:r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3" name="文字方塊 28">
                <a:extLst>
                  <a:ext uri="{FF2B5EF4-FFF2-40B4-BE49-F238E27FC236}">
                    <a16:creationId xmlns:a16="http://schemas.microsoft.com/office/drawing/2014/main" id="{4D9FA91D-2567-452B-9EB7-E83AE1BF9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169" y="3524760"/>
                <a:ext cx="4510302" cy="4778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96DA523-96E1-49F0-9252-D6A8008B3553}"/>
                  </a:ext>
                </a:extLst>
              </p:cNvPr>
              <p:cNvSpPr/>
              <p:nvPr/>
            </p:nvSpPr>
            <p:spPr>
              <a:xfrm>
                <a:off x="7029279" y="2765809"/>
                <a:ext cx="3576364" cy="846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𝒎</m:t>
                        </m:r>
                      </m:e>
                      <m:sub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𝒊</m:t>
                        </m:r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𝒕</m:t>
                        </m:r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altLang="zh-TW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  <m:r>
                      <a:rPr kumimoji="0" lang="en-US" altLang="zh-TW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λ</m:t>
                    </m:r>
                    <m:sSub>
                      <m:sSubPr>
                        <m:ctrlPr>
                          <a:rPr kumimoji="0" lang="en-US" altLang="zh-TW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𝒎</m:t>
                        </m:r>
                      </m:e>
                      <m:sub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𝒊</m:t>
                        </m:r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𝒕</m:t>
                        </m:r>
                      </m:sub>
                    </m:sSub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f>
                      <m:fPr>
                        <m:ctrlPr>
                          <a:rPr kumimoji="0" lang="en-US" altLang="zh-TW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zh-TW" alt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𝜂</m:t>
                        </m:r>
                      </m:num>
                      <m:den>
                        <m:sSub>
                          <m:sSubPr>
                            <m:ctrlP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TW" alt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0" lang="en-US" altLang="zh-TW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zh-TW" alt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kumimoji="0" lang="zh-TW" alt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zh-TW" sz="3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3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TW" sz="3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TW" sz="3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TW" sz="3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96DA523-96E1-49F0-9252-D6A8008B3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279" y="2765809"/>
                <a:ext cx="3576364" cy="84600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20">
            <a:extLst>
              <a:ext uri="{FF2B5EF4-FFF2-40B4-BE49-F238E27FC236}">
                <a16:creationId xmlns:a16="http://schemas.microsoft.com/office/drawing/2014/main" id="{ED531E34-3E1E-4407-87A7-DFA3BD942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352" y="5108477"/>
            <a:ext cx="61282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问题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：训练样本批量大小的影响？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5FEF4C9-C622-4BFF-AC4C-1DE69C496BD6}"/>
              </a:ext>
            </a:extLst>
          </p:cNvPr>
          <p:cNvSpPr/>
          <p:nvPr/>
        </p:nvSpPr>
        <p:spPr>
          <a:xfrm>
            <a:off x="8464350" y="1847775"/>
            <a:ext cx="281940" cy="351318"/>
          </a:xfrm>
          <a:prstGeom prst="ellipse">
            <a:avLst/>
          </a:prstGeom>
          <a:ln w="508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02957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梯度下降法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84794" y="366437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621558" y="1190444"/>
            <a:ext cx="6479002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119A0-E9A4-4E81-8AEB-8A0C5137CE86}"/>
              </a:ext>
            </a:extLst>
          </p:cNvPr>
          <p:cNvCxnSpPr>
            <a:cxnSpLocks/>
          </p:cNvCxnSpPr>
          <p:nvPr/>
        </p:nvCxnSpPr>
        <p:spPr>
          <a:xfrm flipH="1">
            <a:off x="5324509" y="1900495"/>
            <a:ext cx="306057" cy="2404755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31A8AED-62B5-4287-8C63-8FAEA2852448}"/>
              </a:ext>
            </a:extLst>
          </p:cNvPr>
          <p:cNvCxnSpPr>
            <a:cxnSpLocks/>
          </p:cNvCxnSpPr>
          <p:nvPr/>
        </p:nvCxnSpPr>
        <p:spPr>
          <a:xfrm flipH="1" flipV="1">
            <a:off x="5429859" y="6136103"/>
            <a:ext cx="752918" cy="101613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20">
            <a:extLst>
              <a:ext uri="{FF2B5EF4-FFF2-40B4-BE49-F238E27FC236}">
                <a16:creationId xmlns:a16="http://schemas.microsoft.com/office/drawing/2014/main" id="{4B374CE1-3170-4C2C-9C25-7E9827B95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2" y="759253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399D6850-EFFF-4B5F-A0C0-B5FD46D60BED}"/>
              </a:ext>
            </a:extLst>
          </p:cNvPr>
          <p:cNvSpPr/>
          <p:nvPr/>
        </p:nvSpPr>
        <p:spPr>
          <a:xfrm>
            <a:off x="3642115" y="4487829"/>
            <a:ext cx="1642456" cy="633168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EC063C74-CBDD-4C79-BEF7-FBF670FFB184}"/>
              </a:ext>
            </a:extLst>
          </p:cNvPr>
          <p:cNvSpPr/>
          <p:nvPr/>
        </p:nvSpPr>
        <p:spPr>
          <a:xfrm>
            <a:off x="5878207" y="1282473"/>
            <a:ext cx="6038767" cy="4860000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0" name="TextBox 20">
            <a:extLst>
              <a:ext uri="{FF2B5EF4-FFF2-40B4-BE49-F238E27FC236}">
                <a16:creationId xmlns:a16="http://schemas.microsoft.com/office/drawing/2014/main" id="{44244B65-19AD-4CEC-855F-1FD4B645E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8964" y="1405438"/>
            <a:ext cx="61282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随机梯度下降法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(SGD)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61C3DB1-1836-4EAA-954A-05E32B07304D}"/>
                  </a:ext>
                </a:extLst>
              </p:cNvPr>
              <p:cNvSpPr/>
              <p:nvPr/>
            </p:nvSpPr>
            <p:spPr>
              <a:xfrm>
                <a:off x="6872032" y="1892920"/>
                <a:ext cx="4194866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∇</m:t>
                          </m:r>
                          <m: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  <m:r>
                        <a:rPr kumimoji="0" lang="en-US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sup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7E00C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61C3DB1-1836-4EAA-954A-05E32B073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032" y="1892920"/>
                <a:ext cx="4194866" cy="11308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20">
                <a:extLst>
                  <a:ext uri="{FF2B5EF4-FFF2-40B4-BE49-F238E27FC236}">
                    <a16:creationId xmlns:a16="http://schemas.microsoft.com/office/drawing/2014/main" id="{B4DFCEB8-3066-42CD-9298-71643DB71D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18911" y="4036935"/>
                <a:ext cx="6128226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问题</a:t>
                </a:r>
                <a:r>
                  <a:rPr kumimoji="0" lang="en-US" altLang="zh-CN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1</a:t>
                </a:r>
                <a:r>
                  <a:rPr kumimoji="0" lang="zh-CN" alt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：学习率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zh-TW" alt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</m:oMath>
                </a14:m>
                <a:r>
                  <a:rPr kumimoji="0" lang="zh-CN" alt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如何取值？</a:t>
                </a:r>
              </a:p>
            </p:txBody>
          </p:sp>
        </mc:Choice>
        <mc:Fallback xmlns="">
          <p:sp>
            <p:nvSpPr>
              <p:cNvPr id="58" name="TextBox 20">
                <a:extLst>
                  <a:ext uri="{FF2B5EF4-FFF2-40B4-BE49-F238E27FC236}">
                    <a16:creationId xmlns:a16="http://schemas.microsoft.com/office/drawing/2014/main" id="{B4DFCEB8-3066-42CD-9298-71643DB71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18911" y="4036935"/>
                <a:ext cx="6128226" cy="523220"/>
              </a:xfrm>
              <a:prstGeom prst="rect">
                <a:avLst/>
              </a:prstGeom>
              <a:blipFill>
                <a:blip r:embed="rId11"/>
                <a:stretch>
                  <a:fillRect l="-1791" t="-12791" b="-313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20">
            <a:extLst>
              <a:ext uri="{FF2B5EF4-FFF2-40B4-BE49-F238E27FC236}">
                <a16:creationId xmlns:a16="http://schemas.microsoft.com/office/drawing/2014/main" id="{521512F1-9770-4AC5-9216-03FDDF136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352" y="4553118"/>
            <a:ext cx="61282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问题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：梯度为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0</a:t>
            </a: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就能得到最佳解？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28">
                <a:extLst>
                  <a:ext uri="{FF2B5EF4-FFF2-40B4-BE49-F238E27FC236}">
                    <a16:creationId xmlns:a16="http://schemas.microsoft.com/office/drawing/2014/main" id="{4D9FA91D-2567-452B-9EB7-E83AE1BF97AB}"/>
                  </a:ext>
                </a:extLst>
              </p:cNvPr>
              <p:cNvSpPr txBox="1"/>
              <p:nvPr/>
            </p:nvSpPr>
            <p:spPr>
              <a:xfrm>
                <a:off x="6350169" y="3524760"/>
                <a:ext cx="4510302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𝒎</m:t>
                          </m:r>
                        </m:e>
                        <m:sub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𝒊</m:t>
                          </m:r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𝒕</m:t>
                          </m:r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3" name="文字方塊 28">
                <a:extLst>
                  <a:ext uri="{FF2B5EF4-FFF2-40B4-BE49-F238E27FC236}">
                    <a16:creationId xmlns:a16="http://schemas.microsoft.com/office/drawing/2014/main" id="{4D9FA91D-2567-452B-9EB7-E83AE1BF9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169" y="3524760"/>
                <a:ext cx="4510302" cy="4778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96DA523-96E1-49F0-9252-D6A8008B3553}"/>
                  </a:ext>
                </a:extLst>
              </p:cNvPr>
              <p:cNvSpPr/>
              <p:nvPr/>
            </p:nvSpPr>
            <p:spPr>
              <a:xfrm>
                <a:off x="7029279" y="2765809"/>
                <a:ext cx="3576364" cy="846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𝒎</m:t>
                        </m:r>
                      </m:e>
                      <m:sub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𝒊</m:t>
                        </m:r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𝒕</m:t>
                        </m:r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altLang="zh-TW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  <m:r>
                      <a:rPr kumimoji="0" lang="en-US" altLang="zh-TW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λ</m:t>
                    </m:r>
                    <m:sSub>
                      <m:sSubPr>
                        <m:ctrlPr>
                          <a:rPr kumimoji="0" lang="en-US" altLang="zh-TW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𝒎</m:t>
                        </m:r>
                      </m:e>
                      <m:sub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𝒊</m:t>
                        </m:r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𝒕</m:t>
                        </m:r>
                      </m:sub>
                    </m:sSub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f>
                      <m:fPr>
                        <m:ctrlPr>
                          <a:rPr kumimoji="0" lang="en-US" altLang="zh-TW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zh-TW" alt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𝜂</m:t>
                        </m:r>
                      </m:num>
                      <m:den>
                        <m:sSub>
                          <m:sSubPr>
                            <m:ctrlP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TW" alt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0" lang="en-US" altLang="zh-TW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zh-TW" alt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kumimoji="0" lang="zh-TW" alt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zh-TW" sz="3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3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TW" sz="3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TW" sz="3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TW" sz="3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96DA523-96E1-49F0-9252-D6A8008B3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279" y="2765809"/>
                <a:ext cx="3576364" cy="84600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20">
            <a:extLst>
              <a:ext uri="{FF2B5EF4-FFF2-40B4-BE49-F238E27FC236}">
                <a16:creationId xmlns:a16="http://schemas.microsoft.com/office/drawing/2014/main" id="{ED531E34-3E1E-4407-87A7-DFA3BD942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352" y="5108477"/>
            <a:ext cx="61282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问题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：训练样本批量大小的影响？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5FEF4C9-C622-4BFF-AC4C-1DE69C496BD6}"/>
              </a:ext>
            </a:extLst>
          </p:cNvPr>
          <p:cNvSpPr/>
          <p:nvPr/>
        </p:nvSpPr>
        <p:spPr>
          <a:xfrm>
            <a:off x="8584006" y="1861497"/>
            <a:ext cx="281940" cy="351318"/>
          </a:xfrm>
          <a:prstGeom prst="ellipse">
            <a:avLst/>
          </a:prstGeom>
          <a:ln w="508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4" name="TextBox 20">
            <a:extLst>
              <a:ext uri="{FF2B5EF4-FFF2-40B4-BE49-F238E27FC236}">
                <a16:creationId xmlns:a16="http://schemas.microsoft.com/office/drawing/2014/main" id="{75E12900-9E89-48ED-83D3-62F9D4F15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8207" y="5663836"/>
            <a:ext cx="61282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问题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4</a:t>
            </a: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r>
              <a:rPr lang="zh-CN" altLang="en-US" sz="2800" i="1" kern="0" dirty="0">
                <a:solidFill>
                  <a:srgbClr val="000000"/>
                </a:solidFill>
                <a:latin typeface="Arial" charset="0"/>
              </a:rPr>
              <a:t>损失函数</a:t>
            </a: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的影响？</a:t>
            </a:r>
          </a:p>
        </p:txBody>
      </p:sp>
      <p:sp>
        <p:nvSpPr>
          <p:cNvPr id="6" name="思想气泡: 云 5">
            <a:extLst>
              <a:ext uri="{FF2B5EF4-FFF2-40B4-BE49-F238E27FC236}">
                <a16:creationId xmlns:a16="http://schemas.microsoft.com/office/drawing/2014/main" id="{5FBA7591-65FC-4603-B246-2C43ED9CAC6A}"/>
              </a:ext>
            </a:extLst>
          </p:cNvPr>
          <p:cNvSpPr/>
          <p:nvPr/>
        </p:nvSpPr>
        <p:spPr>
          <a:xfrm>
            <a:off x="8567144" y="2780313"/>
            <a:ext cx="2914676" cy="2541282"/>
          </a:xfrm>
          <a:prstGeom prst="cloudCallout">
            <a:avLst/>
          </a:prstGeom>
          <a:solidFill>
            <a:srgbClr val="FFD8D8"/>
          </a:solidFill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DA7BF1-5178-4562-B997-DE48C7132461}"/>
              </a:ext>
            </a:extLst>
          </p:cNvPr>
          <p:cNvSpPr txBox="1"/>
          <p:nvPr/>
        </p:nvSpPr>
        <p:spPr>
          <a:xfrm>
            <a:off x="9353765" y="3452312"/>
            <a:ext cx="14777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第五讲再讨论</a:t>
            </a:r>
          </a:p>
        </p:txBody>
      </p:sp>
    </p:spTree>
    <p:extLst>
      <p:ext uri="{BB962C8B-B14F-4D97-AF65-F5344CB8AC3E}">
        <p14:creationId xmlns:p14="http://schemas.microsoft.com/office/powerpoint/2010/main" val="63642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/>
          </p:cNvSpPr>
          <p:nvPr/>
        </p:nvSpPr>
        <p:spPr bwMode="auto">
          <a:xfrm>
            <a:off x="0" y="5589240"/>
            <a:ext cx="12192000" cy="864096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-24680" y="5425669"/>
            <a:ext cx="12216680" cy="357166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EB2B6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8398"/>
            <a:ext cx="1349719" cy="4046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24680" y="6436962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    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09096AF-27B2-499C-A21C-C65C892B8B1D}"/>
              </a:ext>
            </a:extLst>
          </p:cNvPr>
          <p:cNvSpPr txBox="1">
            <a:spLocks/>
          </p:cNvSpPr>
          <p:nvPr/>
        </p:nvSpPr>
        <p:spPr bwMode="black">
          <a:xfrm>
            <a:off x="407368" y="122882"/>
            <a:ext cx="1092519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第三讲 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线性回归 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 (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Linear Regression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)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SemiConden" panose="020B0502040204020203" pitchFamily="34" charset="0"/>
              <a:ea typeface="黑体" pitchFamily="49" charset="-122"/>
              <a:cs typeface="+mj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11AAC-03BE-45BB-A5C8-11C5A0B0B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F87941C-E296-4102-A738-C023D7537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598613"/>
            <a:ext cx="8353425" cy="217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3.1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线性回归问题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Linear Regression Problem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3.2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线性回归算法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Linear Regression Algorithm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梯度下降法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Gradient Descent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05535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/>
          </p:cNvSpPr>
          <p:nvPr/>
        </p:nvSpPr>
        <p:spPr bwMode="auto">
          <a:xfrm>
            <a:off x="0" y="5589240"/>
            <a:ext cx="12192000" cy="864096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-24680" y="5425669"/>
            <a:ext cx="12216680" cy="357166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EB2B6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8398"/>
            <a:ext cx="1349719" cy="4046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24680" y="6436962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学院       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09096AF-27B2-499C-A21C-C65C892B8B1D}"/>
              </a:ext>
            </a:extLst>
          </p:cNvPr>
          <p:cNvSpPr txBox="1">
            <a:spLocks/>
          </p:cNvSpPr>
          <p:nvPr/>
        </p:nvSpPr>
        <p:spPr bwMode="black">
          <a:xfrm>
            <a:off x="407368" y="122882"/>
            <a:ext cx="1092519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第三讲  </a:t>
            </a:r>
            <a:r>
              <a:rPr lang="zh-CN" altLang="en-US" kern="0" dirty="0">
                <a:solidFill>
                  <a:srgbClr val="000000"/>
                </a:solidFill>
                <a:latin typeface="Bahnschrift SemiBold SemiConden" panose="020B0502040204020203" pitchFamily="34" charset="0"/>
                <a:cs typeface="+mn-cs"/>
              </a:rPr>
              <a:t>线性回归  </a:t>
            </a:r>
            <a:r>
              <a:rPr lang="en-US" altLang="zh-CN" kern="0" dirty="0">
                <a:solidFill>
                  <a:srgbClr val="000000"/>
                </a:solidFill>
                <a:latin typeface="Bahnschrift SemiBold SemiConden" panose="020B0502040204020203" pitchFamily="34" charset="0"/>
                <a:cs typeface="+mn-cs"/>
              </a:rPr>
              <a:t> </a:t>
            </a:r>
            <a:r>
              <a:rPr lang="en-US" altLang="zh-CN" sz="2400" b="0" kern="0" dirty="0">
                <a:solidFill>
                  <a:srgbClr val="000000"/>
                </a:solidFill>
                <a:latin typeface="Bahnschrift SemiBold SemiConden" panose="020B0502040204020203" pitchFamily="34" charset="0"/>
                <a:ea typeface="+mn-ea"/>
                <a:cs typeface="+mn-cs"/>
              </a:rPr>
              <a:t>(</a:t>
            </a:r>
            <a:r>
              <a:rPr lang="en-US" altLang="zh-CN" sz="2400" b="0" i="1" kern="0" dirty="0">
                <a:solidFill>
                  <a:srgbClr val="000000"/>
                </a:solidFill>
                <a:latin typeface="Bahnschrift SemiBold SemiConden" panose="020B0502040204020203" pitchFamily="34" charset="0"/>
                <a:ea typeface="+mn-ea"/>
                <a:cs typeface="+mn-cs"/>
              </a:rPr>
              <a:t>Linear Regression</a:t>
            </a:r>
            <a:r>
              <a:rPr lang="en-US" altLang="zh-CN" sz="2400" b="0" kern="0" dirty="0">
                <a:solidFill>
                  <a:srgbClr val="000000"/>
                </a:solidFill>
                <a:latin typeface="Bahnschrift SemiBold SemiConden" panose="020B0502040204020203" pitchFamily="34" charset="0"/>
                <a:ea typeface="+mn-ea"/>
                <a:cs typeface="+mn-cs"/>
              </a:rPr>
              <a:t>)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SemiConden" panose="020B0502040204020203" pitchFamily="34" charset="0"/>
              <a:ea typeface="黑体" pitchFamily="49" charset="-122"/>
              <a:cs typeface="+mj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11AAC-03BE-45BB-A5C8-11C5A0B0B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AB4C06FD-AF4E-4653-9515-AD36F4FD3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032" y="1378966"/>
            <a:ext cx="10925196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3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.1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线性回归问题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       </a:t>
            </a:r>
            <a:r>
              <a:rPr kumimoji="1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模型的输出为实数值，有众多应用场景</a:t>
            </a:r>
            <a:endParaRPr kumimoji="1" lang="en-US" altLang="zh-CN" sz="24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3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.2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线性回归算法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     </a:t>
            </a:r>
            <a:r>
              <a:rPr kumimoji="1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损失函数为均方误差时，可通过求解广义逆得到解析解</a:t>
            </a:r>
            <a:endParaRPr kumimoji="1" lang="en-US" altLang="zh-CN" sz="24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3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梯度下降法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     </a:t>
            </a:r>
            <a:r>
              <a:rPr kumimoji="1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迭代优化，更一般的损失函数；固定学习率、</a:t>
            </a:r>
            <a:r>
              <a:rPr kumimoji="1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Adagrad</a:t>
            </a:r>
            <a:r>
              <a:rPr kumimoji="1" lang="zh-CN" altLang="en-US" sz="2400" b="1" i="1" noProof="0" dirty="0">
                <a:solidFill>
                  <a:srgbClr val="C00000"/>
                </a:solidFill>
                <a:latin typeface="Times New Roman" panose="02020603050405020304" pitchFamily="18" charset="0"/>
              </a:rPr>
              <a:t>、</a:t>
            </a:r>
            <a:endParaRPr kumimoji="1" lang="en-US" altLang="zh-CN" sz="2400" b="1" i="1" noProof="0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                      </a:t>
            </a:r>
            <a:r>
              <a:rPr kumimoji="1" lang="en-US" altLang="zh-CN" sz="2400" b="1" i="1" noProof="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RMSProp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、动量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lang="en-US" altLang="zh-CN" sz="2400" i="1" dirty="0">
                <a:solidFill>
                  <a:srgbClr val="C00000"/>
                </a:solidFill>
              </a:rPr>
              <a:t>Momentum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1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Adam</a:t>
            </a:r>
            <a:r>
              <a:rPr kumimoji="1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SGD</a:t>
            </a:r>
            <a:r>
              <a:rPr kumimoji="1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、批量大小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(batch size)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602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线性回归算法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84794" y="366437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FD5631ED-1CB9-4AF7-ADF5-D62641034A85}"/>
                  </a:ext>
                </a:extLst>
              </p:cNvPr>
              <p:cNvSpPr txBox="1"/>
              <p:nvPr/>
            </p:nvSpPr>
            <p:spPr>
              <a:xfrm>
                <a:off x="5874941" y="1286273"/>
                <a:ext cx="6217915" cy="4783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算法</a:t>
                </a:r>
                <a14:m>
                  <m:oMath xmlns:m="http://schemas.openxmlformats.org/officeDocument/2006/math">
                    <m:r>
                      <a:rPr kumimoji="0" lang="zh-CN" alt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𝓐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的目的是在               中找到最优结果作为回归模型 </a:t>
                </a: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FA2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𝒈</m:t>
                    </m:r>
                  </m:oMath>
                </a14:m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最优结果：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FA2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𝒈</m:t>
                    </m:r>
                  </m:oMath>
                </a14:m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Print" panose="02000600000000000000" pitchFamily="2" charset="0"/>
                    <a:ea typeface="+mn-ea"/>
                    <a:cs typeface="+mn-cs"/>
                  </a:rPr>
                  <a:t>  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Print" panose="02000600000000000000" pitchFamily="2" charset="0"/>
                    <a:ea typeface="+mn-ea"/>
                    <a:cs typeface="+mn-cs"/>
                  </a:rPr>
                  <a:t>≈ </a:t>
                </a: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DA56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𝒇</m:t>
                    </m:r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DA56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Print" panose="02000600000000000000" pitchFamily="2" charset="0"/>
                    <a:ea typeface="+mn-ea"/>
                    <a:cs typeface="+mn-cs"/>
                  </a:rPr>
                  <a:t> </a:t>
                </a:r>
              </a:p>
              <a:p>
                <a:pPr marL="342900" marR="0" lvl="0" indent="-3429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挑战：        </a:t>
                </a: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DA56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𝒇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DA56F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未知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学习的资源：在训练集</a:t>
                </a:r>
                <a14:m>
                  <m:oMath xmlns:m="http://schemas.openxmlformats.org/officeDocument/2006/math">
                    <m:r>
                      <a:rPr kumimoji="0" lang="zh-CN" alt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𝓓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上，如果每一个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 charset="0"/>
                  </a:rPr>
                  <a:t>样本都有：</a:t>
                </a:r>
                <a14:m>
                  <m:oMath xmlns:m="http://schemas.openxmlformats.org/officeDocument/2006/math">
                    <m:r>
                      <a:rPr kumimoji="0" lang="en-US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𝒈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𝐱</m:t>
                            </m:r>
                          </m:e>
                          <m:sub>
                            <m:r>
                              <a:rPr kumimoji="0" lang="en-US" altLang="zh-CN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kumimoji="0" lang="en-US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b>
                    </m:sSub>
                    <m:r>
                      <a:rPr kumimoji="0" lang="en-US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𝒇</m:t>
                    </m:r>
                    <m:r>
                      <a:rPr kumimoji="0" lang="en-US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𝐱</m:t>
                        </m:r>
                      </m:e>
                      <m:sub>
                        <m: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b>
                    </m:sSub>
                    <m:r>
                      <a:rPr kumimoji="0" lang="en-US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，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则在训练集</a:t>
                </a:r>
                <a14:m>
                  <m:oMath xmlns:m="http://schemas.openxmlformats.org/officeDocument/2006/math">
                    <m:r>
                      <a:rPr kumimoji="0" lang="zh-CN" altLang="en-US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𝓓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上做到了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FA2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𝒈</m:t>
                    </m:r>
                  </m:oMath>
                </a14:m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Print" panose="02000600000000000000" pitchFamily="2" charset="0"/>
                    <a:ea typeface="+mn-ea"/>
                    <a:cs typeface="+mn-cs"/>
                  </a:rPr>
                  <a:t>  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Print" panose="02000600000000000000" pitchFamily="2" charset="0"/>
                    <a:ea typeface="+mn-ea"/>
                    <a:cs typeface="+mn-cs"/>
                  </a:rPr>
                  <a:t>≈ 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DA56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𝒇</m:t>
                    </m:r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DA56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困难：               的候选模型无穷多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FD5631ED-1CB9-4AF7-ADF5-D62641034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941" y="1286273"/>
                <a:ext cx="6217915" cy="4783104"/>
              </a:xfrm>
              <a:prstGeom prst="rect">
                <a:avLst/>
              </a:prstGeom>
              <a:blipFill>
                <a:blip r:embed="rId10"/>
                <a:stretch>
                  <a:fillRect l="-1569" r="-1471" b="-1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1F6F13AF-5A98-4D68-9BDE-172677AE93C9}"/>
                  </a:ext>
                </a:extLst>
              </p:cNvPr>
              <p:cNvSpPr/>
              <p:nvPr/>
            </p:nvSpPr>
            <p:spPr>
              <a:xfrm>
                <a:off x="8301003" y="1438154"/>
                <a:ext cx="15695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𝓗</m:t>
                          </m:r>
                          <m:r>
                            <a:rPr kumimoji="0" lang="zh-CN" altLang="en-US" sz="2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𝒉</m:t>
                          </m:r>
                          <m:r>
                            <a:rPr kumimoji="0" lang="en-US" altLang="zh-C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zh-CN" altLang="en-US" sz="2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en-US" altLang="zh-C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1F6F13AF-5A98-4D68-9BDE-172677AE93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003" y="1438154"/>
                <a:ext cx="156959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4B9799E8-8DED-4864-B83C-0E8CEA66EE2B}"/>
                  </a:ext>
                </a:extLst>
              </p:cNvPr>
              <p:cNvSpPr/>
              <p:nvPr/>
            </p:nvSpPr>
            <p:spPr>
              <a:xfrm>
                <a:off x="6946916" y="5516870"/>
                <a:ext cx="15695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𝓗</m:t>
                          </m:r>
                          <m:r>
                            <a:rPr kumimoji="0" lang="zh-CN" altLang="en-US" sz="2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𝒉</m:t>
                          </m:r>
                          <m:r>
                            <a:rPr kumimoji="0" lang="en-US" altLang="zh-C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zh-CN" altLang="en-US" sz="2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en-US" altLang="zh-C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4B9799E8-8DED-4864-B83C-0E8CEA66E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16" y="5516870"/>
                <a:ext cx="156959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621558" y="1190444"/>
            <a:ext cx="6479002" cy="5111293"/>
          </a:xfrm>
          <a:prstGeom prst="roundRect">
            <a:avLst/>
          </a:prstGeom>
          <a:ln w="38100">
            <a:solidFill>
              <a:srgbClr val="FF0000"/>
            </a:solidFill>
            <a:prstDash val="solid"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119A0-E9A4-4E81-8AEB-8A0C5137CE86}"/>
              </a:ext>
            </a:extLst>
          </p:cNvPr>
          <p:cNvCxnSpPr>
            <a:cxnSpLocks/>
          </p:cNvCxnSpPr>
          <p:nvPr/>
        </p:nvCxnSpPr>
        <p:spPr>
          <a:xfrm flipH="1">
            <a:off x="5324509" y="1900495"/>
            <a:ext cx="306057" cy="2404755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31A8AED-62B5-4287-8C63-8FAEA2852448}"/>
              </a:ext>
            </a:extLst>
          </p:cNvPr>
          <p:cNvCxnSpPr>
            <a:cxnSpLocks/>
          </p:cNvCxnSpPr>
          <p:nvPr/>
        </p:nvCxnSpPr>
        <p:spPr>
          <a:xfrm flipH="1" flipV="1">
            <a:off x="5429859" y="6136103"/>
            <a:ext cx="752918" cy="101613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20">
            <a:extLst>
              <a:ext uri="{FF2B5EF4-FFF2-40B4-BE49-F238E27FC236}">
                <a16:creationId xmlns:a16="http://schemas.microsoft.com/office/drawing/2014/main" id="{4B374CE1-3170-4C2C-9C25-7E9827B95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2" y="759253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</p:spTree>
    <p:extLst>
      <p:ext uri="{BB962C8B-B14F-4D97-AF65-F5344CB8AC3E}">
        <p14:creationId xmlns:p14="http://schemas.microsoft.com/office/powerpoint/2010/main" val="3621097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线性回归算法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84794" y="366437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46" y="3531212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回归模型参数空间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621558" y="1190444"/>
            <a:ext cx="6479002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119A0-E9A4-4E81-8AEB-8A0C5137CE86}"/>
              </a:ext>
            </a:extLst>
          </p:cNvPr>
          <p:cNvCxnSpPr>
            <a:cxnSpLocks/>
          </p:cNvCxnSpPr>
          <p:nvPr/>
        </p:nvCxnSpPr>
        <p:spPr>
          <a:xfrm flipH="1">
            <a:off x="5324509" y="1900495"/>
            <a:ext cx="306057" cy="2404755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31A8AED-62B5-4287-8C63-8FAEA2852448}"/>
              </a:ext>
            </a:extLst>
          </p:cNvPr>
          <p:cNvCxnSpPr>
            <a:cxnSpLocks/>
          </p:cNvCxnSpPr>
          <p:nvPr/>
        </p:nvCxnSpPr>
        <p:spPr>
          <a:xfrm flipH="1" flipV="1">
            <a:off x="5429859" y="6136103"/>
            <a:ext cx="752918" cy="101613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20">
            <a:extLst>
              <a:ext uri="{FF2B5EF4-FFF2-40B4-BE49-F238E27FC236}">
                <a16:creationId xmlns:a16="http://schemas.microsoft.com/office/drawing/2014/main" id="{4B374CE1-3170-4C2C-9C25-7E9827B95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2" y="759253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D16D4692-C406-46D5-A407-B01F21C35E9A}"/>
              </a:ext>
            </a:extLst>
          </p:cNvPr>
          <p:cNvSpPr/>
          <p:nvPr/>
        </p:nvSpPr>
        <p:spPr>
          <a:xfrm>
            <a:off x="1218876" y="3588821"/>
            <a:ext cx="2009157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64262897-E6C7-4148-AC4E-65ABD5A02A6F}"/>
                  </a:ext>
                </a:extLst>
              </p:cNvPr>
              <p:cNvSpPr/>
              <p:nvPr/>
            </p:nvSpPr>
            <p:spPr>
              <a:xfrm>
                <a:off x="7920856" y="1626881"/>
                <a:ext cx="2038314" cy="567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/>
                        <m:sup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𝐱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64262897-E6C7-4148-AC4E-65ABD5A02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856" y="1626881"/>
                <a:ext cx="2038314" cy="5673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2633441C-697F-4681-9F1F-21B983987AE7}"/>
              </a:ext>
            </a:extLst>
          </p:cNvPr>
          <p:cNvSpPr/>
          <p:nvPr/>
        </p:nvSpPr>
        <p:spPr>
          <a:xfrm>
            <a:off x="5872968" y="1630948"/>
            <a:ext cx="5944344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D566E35A-5353-4503-BC0E-3540D3D4455A}"/>
              </a:ext>
            </a:extLst>
          </p:cNvPr>
          <p:cNvSpPr/>
          <p:nvPr/>
        </p:nvSpPr>
        <p:spPr>
          <a:xfrm>
            <a:off x="1211580" y="4487829"/>
            <a:ext cx="2009157" cy="583939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3D84BCCB-CD76-4D88-A6AF-ACCF5BE963AF}"/>
              </a:ext>
            </a:extLst>
          </p:cNvPr>
          <p:cNvSpPr/>
          <p:nvPr/>
        </p:nvSpPr>
        <p:spPr>
          <a:xfrm>
            <a:off x="5951008" y="2708681"/>
            <a:ext cx="5866304" cy="583939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14D42C29-A217-45D5-9BCF-DC6B5E4A82B9}"/>
                  </a:ext>
                </a:extLst>
              </p:cNvPr>
              <p:cNvSpPr/>
              <p:nvPr/>
            </p:nvSpPr>
            <p:spPr>
              <a:xfrm>
                <a:off x="7450380" y="2727317"/>
                <a:ext cx="300570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14D42C29-A217-45D5-9BCF-DC6B5E4A8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380" y="2727317"/>
                <a:ext cx="300570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932679"/>
      </p:ext>
    </p:extLst>
  </p:cSld>
  <p:clrMapOvr>
    <a:masterClrMapping/>
  </p:clrMapOvr>
</p:sld>
</file>

<file path=ppt/theme/theme1.xml><?xml version="1.0" encoding="utf-8"?>
<a:theme xmlns:a="http://schemas.openxmlformats.org/drawingml/2006/main" name="589tgp_health_light">
  <a:themeElements>
    <a:clrScheme name="s2 1">
      <a:dk1>
        <a:srgbClr val="000000"/>
      </a:dk1>
      <a:lt1>
        <a:srgbClr val="FFFFFF"/>
      </a:lt1>
      <a:dk2>
        <a:srgbClr val="5EB2B6"/>
      </a:dk2>
      <a:lt2>
        <a:srgbClr val="DED9CC"/>
      </a:lt2>
      <a:accent1>
        <a:srgbClr val="9FD56D"/>
      </a:accent1>
      <a:accent2>
        <a:srgbClr val="F4BC72"/>
      </a:accent2>
      <a:accent3>
        <a:srgbClr val="FFFFFF"/>
      </a:accent3>
      <a:accent4>
        <a:srgbClr val="000000"/>
      </a:accent4>
      <a:accent5>
        <a:srgbClr val="CDE7BA"/>
      </a:accent5>
      <a:accent6>
        <a:srgbClr val="DDAA67"/>
      </a:accent6>
      <a:hlink>
        <a:srgbClr val="F18FAB"/>
      </a:hlink>
      <a:folHlink>
        <a:srgbClr val="84A3E8"/>
      </a:folHlink>
    </a:clrScheme>
    <a:fontScheme name="s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2400" kern="100" dirty="0" smtClean="0">
            <a:ea typeface="宋体"/>
            <a:cs typeface="Times New Roman"/>
          </a:defRPr>
        </a:defPPr>
      </a:lstStyle>
    </a:spDef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 smtClean="0"/>
        </a:defPPr>
      </a:lstStyle>
    </a:txDef>
  </a:objectDefaults>
  <a:extraClrSchemeLst>
    <a:extraClrScheme>
      <a:clrScheme name="s2 1">
        <a:dk1>
          <a:srgbClr val="000000"/>
        </a:dk1>
        <a:lt1>
          <a:srgbClr val="FFFFFF"/>
        </a:lt1>
        <a:dk2>
          <a:srgbClr val="5EB2B6"/>
        </a:dk2>
        <a:lt2>
          <a:srgbClr val="DED9CC"/>
        </a:lt2>
        <a:accent1>
          <a:srgbClr val="9FD56D"/>
        </a:accent1>
        <a:accent2>
          <a:srgbClr val="F4BC72"/>
        </a:accent2>
        <a:accent3>
          <a:srgbClr val="FFFFFF"/>
        </a:accent3>
        <a:accent4>
          <a:srgbClr val="000000"/>
        </a:accent4>
        <a:accent5>
          <a:srgbClr val="CDE7BA"/>
        </a:accent5>
        <a:accent6>
          <a:srgbClr val="DDAA67"/>
        </a:accent6>
        <a:hlink>
          <a:srgbClr val="F18FAB"/>
        </a:hlink>
        <a:folHlink>
          <a:srgbClr val="84A3E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2 2">
        <a:dk1>
          <a:srgbClr val="000000"/>
        </a:dk1>
        <a:lt1>
          <a:srgbClr val="FFFFFF"/>
        </a:lt1>
        <a:dk2>
          <a:srgbClr val="EA9148"/>
        </a:dk2>
        <a:lt2>
          <a:srgbClr val="DED9CC"/>
        </a:lt2>
        <a:accent1>
          <a:srgbClr val="E878C8"/>
        </a:accent1>
        <a:accent2>
          <a:srgbClr val="7DD7E9"/>
        </a:accent2>
        <a:accent3>
          <a:srgbClr val="FFFFFF"/>
        </a:accent3>
        <a:accent4>
          <a:srgbClr val="000000"/>
        </a:accent4>
        <a:accent5>
          <a:srgbClr val="F2BEE0"/>
        </a:accent5>
        <a:accent6>
          <a:srgbClr val="71C3D3"/>
        </a:accent6>
        <a:hlink>
          <a:srgbClr val="98E8B3"/>
        </a:hlink>
        <a:folHlink>
          <a:srgbClr val="E6C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2 3">
        <a:dk1>
          <a:srgbClr val="000000"/>
        </a:dk1>
        <a:lt1>
          <a:srgbClr val="FFFFFF"/>
        </a:lt1>
        <a:dk2>
          <a:srgbClr val="C889CD"/>
        </a:dk2>
        <a:lt2>
          <a:srgbClr val="DED9CC"/>
        </a:lt2>
        <a:accent1>
          <a:srgbClr val="72AFD8"/>
        </a:accent1>
        <a:accent2>
          <a:srgbClr val="80CAB1"/>
        </a:accent2>
        <a:accent3>
          <a:srgbClr val="FFFFFF"/>
        </a:accent3>
        <a:accent4>
          <a:srgbClr val="000000"/>
        </a:accent4>
        <a:accent5>
          <a:srgbClr val="BCD4E9"/>
        </a:accent5>
        <a:accent6>
          <a:srgbClr val="73B7A0"/>
        </a:accent6>
        <a:hlink>
          <a:srgbClr val="E1995D"/>
        </a:hlink>
        <a:folHlink>
          <a:srgbClr val="E587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3422</TotalTime>
  <Words>4600</Words>
  <Application>Microsoft Office PowerPoint</Application>
  <PresentationFormat>宽屏</PresentationFormat>
  <Paragraphs>1136</Paragraphs>
  <Slides>70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70</vt:i4>
      </vt:variant>
    </vt:vector>
  </HeadingPairs>
  <TitlesOfParts>
    <vt:vector size="89" baseType="lpstr">
      <vt:lpstr>-apple-system</vt:lpstr>
      <vt:lpstr>Arial-BoldMT</vt:lpstr>
      <vt:lpstr>ArialMT</vt:lpstr>
      <vt:lpstr>等线</vt:lpstr>
      <vt:lpstr>方正姚体</vt:lpstr>
      <vt:lpstr>仿宋</vt:lpstr>
      <vt:lpstr>黑体</vt:lpstr>
      <vt:lpstr>宋体</vt:lpstr>
      <vt:lpstr>Microsoft YaHei</vt:lpstr>
      <vt:lpstr>Arial</vt:lpstr>
      <vt:lpstr>Bahnschrift SemiBold SemiConden</vt:lpstr>
      <vt:lpstr>Calibri</vt:lpstr>
      <vt:lpstr>Cambria Math</vt:lpstr>
      <vt:lpstr>Segoe Print</vt:lpstr>
      <vt:lpstr>Times New Roman</vt:lpstr>
      <vt:lpstr>Wingdings</vt:lpstr>
      <vt:lpstr>589tgp_health_light</vt:lpstr>
      <vt:lpstr>位图图像</vt:lpstr>
      <vt:lpstr>方程式</vt:lpstr>
      <vt:lpstr>模式识别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模式识别</dc:title>
  <dc:creator>transcend cao</dc:creator>
  <cp:lastModifiedBy>博 陈</cp:lastModifiedBy>
  <cp:revision>254</cp:revision>
  <dcterms:created xsi:type="dcterms:W3CDTF">2021-04-27T01:44:47Z</dcterms:created>
  <dcterms:modified xsi:type="dcterms:W3CDTF">2024-05-24T14:24:48Z</dcterms:modified>
</cp:coreProperties>
</file>